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512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10-Jul-20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10-Jul-20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10-Jul-20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10-Jul-20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10-Jul-20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7012" y="899053"/>
            <a:ext cx="7824374" cy="10534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09392" y="2264951"/>
            <a:ext cx="7839614" cy="3896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10-Jul-20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149513" y="2857774"/>
            <a:ext cx="4803775" cy="109855"/>
          </a:xfrm>
          <a:custGeom>
            <a:avLst/>
            <a:gdLst/>
            <a:ahLst/>
            <a:cxnLst/>
            <a:rect l="l" t="t" r="r" b="b"/>
            <a:pathLst>
              <a:path w="4803775" h="109855">
                <a:moveTo>
                  <a:pt x="0" y="109727"/>
                </a:moveTo>
                <a:lnTo>
                  <a:pt x="4803251" y="109727"/>
                </a:lnTo>
                <a:lnTo>
                  <a:pt x="4803251" y="0"/>
                </a:lnTo>
                <a:lnTo>
                  <a:pt x="0" y="0"/>
                </a:lnTo>
                <a:lnTo>
                  <a:pt x="0" y="109727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49513" y="2857774"/>
            <a:ext cx="7771765" cy="0"/>
          </a:xfrm>
          <a:custGeom>
            <a:avLst/>
            <a:gdLst/>
            <a:ahLst/>
            <a:cxnLst/>
            <a:rect l="l" t="t" r="r" b="b"/>
            <a:pathLst>
              <a:path w="7771765">
                <a:moveTo>
                  <a:pt x="0" y="0"/>
                </a:moveTo>
                <a:lnTo>
                  <a:pt x="7771759" y="0"/>
                </a:lnTo>
              </a:path>
            </a:pathLst>
          </a:custGeom>
          <a:ln w="9143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28253" y="2166908"/>
            <a:ext cx="7085965" cy="627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spc="-5" dirty="0"/>
              <a:t>Локален Економски</a:t>
            </a:r>
            <a:r>
              <a:rPr sz="4000" spc="-45" dirty="0"/>
              <a:t> </a:t>
            </a:r>
            <a:r>
              <a:rPr sz="4000" spc="-5" dirty="0"/>
              <a:t>Развој</a:t>
            </a:r>
            <a:endParaRPr sz="4000"/>
          </a:p>
        </p:txBody>
      </p:sp>
      <p:sp>
        <p:nvSpPr>
          <p:cNvPr id="7" name="object 7"/>
          <p:cNvSpPr txBox="1"/>
          <p:nvPr/>
        </p:nvSpPr>
        <p:spPr>
          <a:xfrm>
            <a:off x="1149513" y="3200400"/>
            <a:ext cx="5586958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mk-MK" sz="2800" spc="-5" dirty="0">
                <a:latin typeface="Verdana"/>
                <a:cs typeface="Verdana"/>
              </a:rPr>
              <a:t>Проф. д-р Цветко Смилевски</a:t>
            </a:r>
            <a:endParaRPr sz="2800" dirty="0">
              <a:latin typeface="Verdana"/>
              <a:cs typeface="Verdana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FA25F3-57D4-4FA4-8E8F-68371508D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FC6772-2EA3-4496-9582-77EAD38782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D35364-34B4-4A45-B349-0A84A66345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17012" y="1355707"/>
            <a:ext cx="4234815" cy="596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00" spc="-5" dirty="0"/>
              <a:t>Пристапи за</a:t>
            </a:r>
            <a:r>
              <a:rPr sz="3800" spc="-50" dirty="0"/>
              <a:t> </a:t>
            </a:r>
            <a:r>
              <a:rPr sz="3800" spc="-5" dirty="0"/>
              <a:t>ЛЕР</a:t>
            </a:r>
            <a:endParaRPr sz="3800"/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1680210" indent="-469900">
              <a:lnSpc>
                <a:spcPct val="100000"/>
              </a:lnSpc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Поддршка на неформални</a:t>
            </a:r>
            <a:r>
              <a:rPr spc="-355" dirty="0"/>
              <a:t> </a:t>
            </a:r>
            <a:r>
              <a:rPr dirty="0"/>
              <a:t>и  </a:t>
            </a:r>
            <a:r>
              <a:rPr spc="-5" dirty="0"/>
              <a:t>бизниси </a:t>
            </a:r>
            <a:r>
              <a:rPr dirty="0"/>
              <a:t>во</a:t>
            </a:r>
            <a:r>
              <a:rPr spc="-70" dirty="0"/>
              <a:t> </a:t>
            </a:r>
            <a:r>
              <a:rPr spc="-5" dirty="0"/>
              <a:t>формирање</a:t>
            </a:r>
          </a:p>
          <a:p>
            <a:pPr marL="481965" marR="5080" indent="-469900">
              <a:lnSpc>
                <a:spcPct val="100000"/>
              </a:lnSpc>
              <a:spcBef>
                <a:spcPts val="720"/>
              </a:spcBef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Насоченост </a:t>
            </a:r>
            <a:r>
              <a:rPr dirty="0"/>
              <a:t>кон посеби </a:t>
            </a:r>
            <a:r>
              <a:rPr spc="-5" dirty="0"/>
              <a:t>групи </a:t>
            </a:r>
            <a:r>
              <a:rPr dirty="0"/>
              <a:t>кои</a:t>
            </a:r>
            <a:r>
              <a:rPr spc="-400" dirty="0"/>
              <a:t> </a:t>
            </a:r>
            <a:r>
              <a:rPr dirty="0"/>
              <a:t>се  </a:t>
            </a:r>
            <a:r>
              <a:rPr spc="-5" dirty="0"/>
              <a:t>изолирани </a:t>
            </a:r>
            <a:r>
              <a:rPr dirty="0"/>
              <a:t>и </a:t>
            </a:r>
            <a:r>
              <a:rPr spc="-5" dirty="0"/>
              <a:t>социјално</a:t>
            </a:r>
            <a:r>
              <a:rPr dirty="0"/>
              <a:t> </a:t>
            </a:r>
            <a:r>
              <a:rPr spc="-5" dirty="0"/>
              <a:t>исклуени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9B3EA8-D368-4BE7-8108-992A63A1F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806B4E9-52C2-47B6-981F-1DAC8F8A1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76BA4B-69D4-46E0-84D0-C08BDB1CC1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10" dirty="0"/>
              <a:t>Кратка историја на </a:t>
            </a:r>
            <a:r>
              <a:rPr spc="-5" dirty="0"/>
              <a:t>Локалниот  економски</a:t>
            </a:r>
            <a:r>
              <a:rPr spc="-75" dirty="0"/>
              <a:t> </a:t>
            </a:r>
            <a:r>
              <a:rPr spc="-10" dirty="0"/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63"/>
            <a:ext cx="6668134" cy="3399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dirty="0">
                <a:latin typeface="Verdana"/>
                <a:cs typeface="Verdana"/>
              </a:rPr>
              <a:t>1960-1980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Инвестиции </a:t>
            </a:r>
            <a:r>
              <a:rPr sz="3000" dirty="0">
                <a:latin typeface="Verdana"/>
                <a:cs typeface="Verdana"/>
              </a:rPr>
              <a:t>во </a:t>
            </a:r>
            <a:r>
              <a:rPr sz="3000" spc="-5" dirty="0">
                <a:latin typeface="Verdana"/>
                <a:cs typeface="Verdana"/>
              </a:rPr>
              <a:t>мобилна  инфраструктура </a:t>
            </a:r>
            <a:r>
              <a:rPr sz="3000" dirty="0">
                <a:latin typeface="Verdana"/>
                <a:cs typeface="Verdana"/>
              </a:rPr>
              <a:t>, со </a:t>
            </a:r>
            <a:r>
              <a:rPr sz="3000" spc="-5" dirty="0">
                <a:latin typeface="Verdana"/>
                <a:cs typeface="Verdana"/>
              </a:rPr>
              <a:t>акцент на  привлекување на надворешни  инвестиции подочно</a:t>
            </a:r>
            <a:r>
              <a:rPr sz="3000" spc="-3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СДИ</a:t>
            </a:r>
            <a:endParaRPr sz="3000">
              <a:latin typeface="Verdana"/>
              <a:cs typeface="Verdana"/>
            </a:endParaRPr>
          </a:p>
          <a:p>
            <a:pPr marL="481965" marR="1767205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Инвестиции </a:t>
            </a:r>
            <a:r>
              <a:rPr sz="3000" dirty="0">
                <a:latin typeface="Verdana"/>
                <a:cs typeface="Verdana"/>
              </a:rPr>
              <a:t>во</a:t>
            </a:r>
            <a:r>
              <a:rPr sz="3000" spc="-37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цврста  инфраструктура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3E1BFA-E7C6-4F69-8DE9-E1D764920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CEAB4A-119E-4B74-A439-02CE52DEF3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374AAB-8902-4512-A068-93244198D0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10" dirty="0"/>
              <a:t>Кратка историја на </a:t>
            </a:r>
            <a:r>
              <a:rPr spc="-5" dirty="0"/>
              <a:t>Локалниот  економски</a:t>
            </a:r>
            <a:r>
              <a:rPr spc="-75" dirty="0"/>
              <a:t> </a:t>
            </a:r>
            <a:r>
              <a:rPr spc="-10" dirty="0"/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19760"/>
            <a:ext cx="7503159" cy="40182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-5" dirty="0">
                <a:latin typeface="Verdana"/>
                <a:cs typeface="Verdana"/>
              </a:rPr>
              <a:t>1960-1980</a:t>
            </a:r>
            <a:endParaRPr sz="2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Обемни</a:t>
            </a:r>
            <a:r>
              <a:rPr sz="2600" spc="-5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грантови</a:t>
            </a:r>
            <a:endParaRPr sz="2600">
              <a:latin typeface="Verdana"/>
              <a:cs typeface="Verdana"/>
            </a:endParaRPr>
          </a:p>
          <a:p>
            <a:pPr marL="481965" marR="55880" indent="-469900">
              <a:lnSpc>
                <a:spcPts val="2810"/>
              </a:lnSpc>
              <a:spcBef>
                <a:spcPts val="66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Субвенционирани</a:t>
            </a:r>
            <a:r>
              <a:rPr sz="2600" spc="-5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заеми</a:t>
            </a:r>
            <a:r>
              <a:rPr sz="2600" spc="-5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воглавно  </a:t>
            </a:r>
            <a:r>
              <a:rPr sz="2600" spc="-5" dirty="0">
                <a:latin typeface="Verdana"/>
                <a:cs typeface="Verdana"/>
              </a:rPr>
              <a:t>насочени </a:t>
            </a:r>
            <a:r>
              <a:rPr sz="2600" dirty="0">
                <a:latin typeface="Verdana"/>
                <a:cs typeface="Verdana"/>
              </a:rPr>
              <a:t>кон </a:t>
            </a:r>
            <a:r>
              <a:rPr sz="2600" spc="-5" dirty="0">
                <a:latin typeface="Verdana"/>
                <a:cs typeface="Verdana"/>
              </a:rPr>
              <a:t>внатрешни </a:t>
            </a:r>
            <a:r>
              <a:rPr sz="2600" dirty="0">
                <a:latin typeface="Verdana"/>
                <a:cs typeface="Verdana"/>
              </a:rPr>
              <a:t>инвестиции во  производство</a:t>
            </a:r>
            <a:endParaRPr sz="2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Даночни</a:t>
            </a:r>
            <a:r>
              <a:rPr sz="2600" spc="-8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олеснувања</a:t>
            </a:r>
            <a:endParaRPr sz="2600">
              <a:latin typeface="Verdana"/>
              <a:cs typeface="Verdana"/>
            </a:endParaRPr>
          </a:p>
          <a:p>
            <a:pPr marL="481965" marR="5080" indent="-469900">
              <a:lnSpc>
                <a:spcPts val="2810"/>
              </a:lnSpc>
              <a:spcBef>
                <a:spcPts val="66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Субвенционирани инвестиции</a:t>
            </a:r>
            <a:r>
              <a:rPr sz="2600" spc="-10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во</a:t>
            </a:r>
            <a:r>
              <a:rPr sz="2600" spc="-3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цврста  </a:t>
            </a:r>
            <a:r>
              <a:rPr sz="2600" spc="-5" dirty="0">
                <a:latin typeface="Verdana"/>
                <a:cs typeface="Verdana"/>
              </a:rPr>
              <a:t>инфраструктура</a:t>
            </a:r>
            <a:endParaRPr sz="2600">
              <a:latin typeface="Verdana"/>
              <a:cs typeface="Verdana"/>
            </a:endParaRPr>
          </a:p>
          <a:p>
            <a:pPr marL="481965" marR="1461770" indent="-469900">
              <a:lnSpc>
                <a:spcPts val="281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Скапи </a:t>
            </a:r>
            <a:r>
              <a:rPr sz="2600" spc="-5" dirty="0">
                <a:latin typeface="Verdana"/>
                <a:cs typeface="Verdana"/>
              </a:rPr>
              <a:t>недолгорочни</a:t>
            </a:r>
            <a:r>
              <a:rPr sz="2600" spc="-4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техники</a:t>
            </a:r>
            <a:r>
              <a:rPr sz="2600" spc="-2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за  индустријата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961CCCB-1F42-4D82-89E2-AF6084DFB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A52B69-D6C2-473A-BB8F-EFE1CDBB6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97DF54-C9A1-40F7-8FE5-4495C03D59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10" dirty="0"/>
              <a:t>Кратка историја на </a:t>
            </a:r>
            <a:r>
              <a:rPr spc="-5" dirty="0"/>
              <a:t>Локалниот  економски</a:t>
            </a:r>
            <a:r>
              <a:rPr spc="-75" dirty="0"/>
              <a:t> </a:t>
            </a:r>
            <a:r>
              <a:rPr spc="-10" dirty="0"/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13143"/>
            <a:ext cx="7704455" cy="39484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dirty="0">
                <a:latin typeface="Verdana"/>
                <a:cs typeface="Verdana"/>
              </a:rPr>
              <a:t>1980-1990</a:t>
            </a:r>
            <a:endParaRPr sz="3000">
              <a:latin typeface="Verdana"/>
              <a:cs typeface="Verdana"/>
            </a:endParaRPr>
          </a:p>
          <a:p>
            <a:pPr marL="481965" marR="168275" indent="-469900">
              <a:lnSpc>
                <a:spcPts val="3240"/>
              </a:lnSpc>
              <a:spcBef>
                <a:spcPts val="76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Задржување </a:t>
            </a:r>
            <a:r>
              <a:rPr sz="3000" dirty="0">
                <a:latin typeface="Verdana"/>
                <a:cs typeface="Verdana"/>
              </a:rPr>
              <a:t>и раст </a:t>
            </a:r>
            <a:r>
              <a:rPr sz="3000" spc="-5" dirty="0">
                <a:latin typeface="Verdana"/>
                <a:cs typeface="Verdana"/>
              </a:rPr>
              <a:t>на</a:t>
            </a:r>
            <a:r>
              <a:rPr sz="3000" spc="-38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постоечките  локални</a:t>
            </a:r>
            <a:r>
              <a:rPr sz="3000" spc="-6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бизниси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Сеуште акценото </a:t>
            </a:r>
            <a:r>
              <a:rPr sz="3000" dirty="0">
                <a:latin typeface="Verdana"/>
                <a:cs typeface="Verdana"/>
              </a:rPr>
              <a:t>е </a:t>
            </a:r>
            <a:r>
              <a:rPr sz="3000" spc="-5" dirty="0">
                <a:latin typeface="Verdana"/>
                <a:cs typeface="Verdana"/>
              </a:rPr>
              <a:t>ставен на  привлекување на внатрешни  инвестиции, но </a:t>
            </a:r>
            <a:r>
              <a:rPr sz="3000" dirty="0">
                <a:latin typeface="Verdana"/>
                <a:cs typeface="Verdana"/>
              </a:rPr>
              <a:t>со </a:t>
            </a:r>
            <a:r>
              <a:rPr sz="3000" spc="-5" dirty="0">
                <a:latin typeface="Verdana"/>
                <a:cs typeface="Verdana"/>
              </a:rPr>
              <a:t>тоа што акцентот  бил ставен повеќе на специфични  </a:t>
            </a:r>
            <a:r>
              <a:rPr sz="3000" dirty="0">
                <a:latin typeface="Verdana"/>
                <a:cs typeface="Verdana"/>
              </a:rPr>
              <a:t>сектори од </a:t>
            </a:r>
            <a:r>
              <a:rPr sz="3000" spc="-5" dirty="0">
                <a:latin typeface="Verdana"/>
                <a:cs typeface="Verdana"/>
              </a:rPr>
              <a:t>одредени географски  подрачја.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6A170D-1023-4F42-B705-FF0783311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5B9FC8-BA66-4C63-90F1-D3F68B4158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C88E2D-1138-4BCD-9D2B-6D3505EC18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10" dirty="0"/>
              <a:t>Кратка историја на </a:t>
            </a:r>
            <a:r>
              <a:rPr spc="-5" dirty="0"/>
              <a:t>Локалниот  економски</a:t>
            </a:r>
            <a:r>
              <a:rPr spc="-75" dirty="0"/>
              <a:t> </a:t>
            </a:r>
            <a:r>
              <a:rPr spc="-10" dirty="0"/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19760"/>
            <a:ext cx="7378065" cy="4097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-5" dirty="0">
                <a:latin typeface="Verdana"/>
                <a:cs typeface="Verdana"/>
              </a:rPr>
              <a:t>1980-1990</a:t>
            </a:r>
            <a:endParaRPr sz="2600">
              <a:latin typeface="Verdana"/>
              <a:cs typeface="Verdana"/>
            </a:endParaRPr>
          </a:p>
          <a:p>
            <a:pPr marL="481965" marR="144145" indent="-469900">
              <a:lnSpc>
                <a:spcPts val="2810"/>
              </a:lnSpc>
              <a:spcBef>
                <a:spcPts val="66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Директни плаќања</a:t>
            </a:r>
            <a:r>
              <a:rPr sz="2600" spc="-2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</a:t>
            </a:r>
            <a:r>
              <a:rPr sz="2600" dirty="0">
                <a:latin typeface="Verdana"/>
                <a:cs typeface="Verdana"/>
              </a:rPr>
              <a:t> индивидуалните  бизниси</a:t>
            </a:r>
            <a:endParaRPr sz="2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Бизнис </a:t>
            </a:r>
            <a:r>
              <a:rPr sz="2600" spc="-5" dirty="0">
                <a:latin typeface="Verdana"/>
                <a:cs typeface="Verdana"/>
              </a:rPr>
              <a:t>инкубатори/ работни</a:t>
            </a:r>
            <a:r>
              <a:rPr sz="2600" spc="-5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простории</a:t>
            </a:r>
            <a:endParaRPr sz="2600">
              <a:latin typeface="Verdana"/>
              <a:cs typeface="Verdana"/>
            </a:endParaRPr>
          </a:p>
          <a:p>
            <a:pPr marL="481965" marR="1144905" indent="-469900">
              <a:lnSpc>
                <a:spcPts val="2810"/>
              </a:lnSpc>
              <a:spcBef>
                <a:spcPts val="66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Совети и </a:t>
            </a:r>
            <a:r>
              <a:rPr sz="2600" spc="-5" dirty="0">
                <a:latin typeface="Verdana"/>
                <a:cs typeface="Verdana"/>
              </a:rPr>
              <a:t>обуки </a:t>
            </a:r>
            <a:r>
              <a:rPr sz="2600" dirty="0">
                <a:latin typeface="Verdana"/>
                <a:cs typeface="Verdana"/>
              </a:rPr>
              <a:t>за мали</a:t>
            </a:r>
            <a:r>
              <a:rPr sz="2600" spc="-10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и</a:t>
            </a:r>
            <a:r>
              <a:rPr sz="2600" spc="-2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средни 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претпријатија</a:t>
            </a:r>
            <a:endParaRPr sz="2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Техничка</a:t>
            </a:r>
            <a:r>
              <a:rPr sz="2600" spc="-9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поддршка</a:t>
            </a:r>
            <a:endParaRPr sz="2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business </a:t>
            </a:r>
            <a:r>
              <a:rPr sz="2600" dirty="0">
                <a:latin typeface="Verdana"/>
                <a:cs typeface="Verdana"/>
              </a:rPr>
              <a:t>start-up</a:t>
            </a:r>
            <a:r>
              <a:rPr sz="2600" spc="-10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поддршка</a:t>
            </a:r>
            <a:endParaRPr sz="2600">
              <a:latin typeface="Verdana"/>
              <a:cs typeface="Verdana"/>
            </a:endParaRPr>
          </a:p>
          <a:p>
            <a:pPr marL="481965" marR="171450" indent="-469900">
              <a:lnSpc>
                <a:spcPts val="2810"/>
              </a:lnSpc>
              <a:spcBef>
                <a:spcPts val="665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некои </a:t>
            </a:r>
            <a:r>
              <a:rPr sz="2600" dirty="0">
                <a:latin typeface="Verdana"/>
                <a:cs typeface="Verdana"/>
              </a:rPr>
              <a:t>цврсти и</a:t>
            </a:r>
            <a:r>
              <a:rPr sz="2600" spc="-3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меки инфраструктурни </a:t>
            </a:r>
            <a:r>
              <a:rPr sz="2600" dirty="0">
                <a:latin typeface="Verdana"/>
                <a:cs typeface="Verdana"/>
              </a:rPr>
              <a:t> ивестиции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6EAC720-9DEF-4992-8292-936C3174B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618F6A-536B-4D33-98B5-4855ECCC4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3CDAB5-3778-4658-9101-634033518B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10" dirty="0"/>
              <a:t>Кратка историја на </a:t>
            </a:r>
            <a:r>
              <a:rPr spc="-5" dirty="0"/>
              <a:t>Локалниот  економски</a:t>
            </a:r>
            <a:r>
              <a:rPr spc="-75" dirty="0"/>
              <a:t> </a:t>
            </a:r>
            <a:r>
              <a:rPr spc="-10" dirty="0"/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19752"/>
            <a:ext cx="7529195" cy="3938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1990-</a:t>
            </a:r>
            <a:r>
              <a:rPr sz="2600" spc="-114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денес</a:t>
            </a:r>
            <a:endParaRPr sz="2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меки инфраструктурни</a:t>
            </a:r>
            <a:r>
              <a:rPr sz="2600" spc="-3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иневстиции</a:t>
            </a:r>
            <a:endParaRPr sz="2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приватно </a:t>
            </a:r>
            <a:r>
              <a:rPr sz="2600" dirty="0">
                <a:latin typeface="Verdana"/>
                <a:cs typeface="Verdana"/>
              </a:rPr>
              <a:t>јавни</a:t>
            </a:r>
            <a:r>
              <a:rPr sz="2600" spc="-1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партнерства</a:t>
            </a:r>
            <a:endParaRPr sz="2600">
              <a:latin typeface="Verdana"/>
              <a:cs typeface="Verdana"/>
            </a:endParaRPr>
          </a:p>
          <a:p>
            <a:pPr marL="481330" marR="326390" indent="-469265">
              <a:lnSpc>
                <a:spcPts val="2810"/>
              </a:lnSpc>
              <a:spcBef>
                <a:spcPts val="66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	</a:t>
            </a:r>
            <a:r>
              <a:rPr sz="2600" spc="-5" dirty="0">
                <a:latin typeface="Verdana"/>
                <a:cs typeface="Verdana"/>
              </a:rPr>
              <a:t>вмрежување </a:t>
            </a:r>
            <a:r>
              <a:rPr sz="2600" dirty="0">
                <a:latin typeface="Verdana"/>
                <a:cs typeface="Verdana"/>
              </a:rPr>
              <a:t>и</a:t>
            </a:r>
            <a:r>
              <a:rPr sz="2600" spc="-1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проширување</a:t>
            </a:r>
            <a:r>
              <a:rPr sz="2600" spc="-1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 инвестициите од приватниот сектор</a:t>
            </a:r>
            <a:r>
              <a:rPr sz="2600" spc="-18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за  јавни</a:t>
            </a:r>
            <a:r>
              <a:rPr sz="2600" spc="-9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добра.</a:t>
            </a:r>
            <a:endParaRPr sz="2600">
              <a:latin typeface="Verdana"/>
              <a:cs typeface="Verdana"/>
            </a:endParaRPr>
          </a:p>
          <a:p>
            <a:pPr marL="481965" marR="5080" indent="-469900">
              <a:lnSpc>
                <a:spcPts val="2810"/>
              </a:lnSpc>
              <a:spcBef>
                <a:spcPts val="615"/>
              </a:spcBef>
              <a:tabLst>
                <a:tab pos="481965" algn="l"/>
                <a:tab pos="4714240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Привлекување </a:t>
            </a:r>
            <a:r>
              <a:rPr sz="2600" spc="-5" dirty="0">
                <a:latin typeface="Verdana"/>
                <a:cs typeface="Verdana"/>
              </a:rPr>
              <a:t>на</a:t>
            </a:r>
            <a:r>
              <a:rPr sz="2600" spc="-5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високо</a:t>
            </a:r>
            <a:r>
              <a:rPr sz="2600" spc="-4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насочени 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внатрешни</a:t>
            </a:r>
            <a:r>
              <a:rPr sz="2600" spc="1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инвестиции	за</a:t>
            </a:r>
            <a:r>
              <a:rPr sz="2600" spc="-5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развиване</a:t>
            </a:r>
            <a:r>
              <a:rPr sz="2600" spc="-4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конкутентните </a:t>
            </a:r>
            <a:r>
              <a:rPr sz="2600" dirty="0">
                <a:latin typeface="Verdana"/>
                <a:cs typeface="Verdana"/>
              </a:rPr>
              <a:t>предности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локаните  области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C22864-D1C9-4A44-9DD5-CE7E1B892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FD711C-74EC-46CB-94B5-58F5E6CBD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106153-B5C8-430F-A2BE-59FF61D51A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10" dirty="0"/>
              <a:t>Кратка историја на </a:t>
            </a:r>
            <a:r>
              <a:rPr spc="-5" dirty="0"/>
              <a:t>Локалниот  економски</a:t>
            </a:r>
            <a:r>
              <a:rPr spc="-75" dirty="0"/>
              <a:t> </a:t>
            </a:r>
            <a:r>
              <a:rPr spc="-10" dirty="0"/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13143"/>
            <a:ext cx="7816850" cy="4039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-5" dirty="0">
                <a:latin typeface="Verdana"/>
                <a:cs typeface="Verdana"/>
              </a:rPr>
              <a:t>1990-денес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ts val="3240"/>
              </a:lnSpc>
              <a:spcBef>
                <a:spcPts val="76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Развиваат холистички стратегии</a:t>
            </a:r>
            <a:r>
              <a:rPr sz="3000" spc="-345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кои  се </a:t>
            </a:r>
            <a:r>
              <a:rPr sz="3000" spc="-5" dirty="0">
                <a:latin typeface="Verdana"/>
                <a:cs typeface="Verdana"/>
              </a:rPr>
              <a:t>начени </a:t>
            </a:r>
            <a:r>
              <a:rPr sz="3000" dirty="0">
                <a:latin typeface="Verdana"/>
                <a:cs typeface="Verdana"/>
              </a:rPr>
              <a:t>кон </a:t>
            </a:r>
            <a:r>
              <a:rPr sz="3000" spc="-5" dirty="0">
                <a:latin typeface="Verdana"/>
                <a:cs typeface="Verdana"/>
              </a:rPr>
              <a:t>растот на локалните  фирми</a:t>
            </a:r>
            <a:endParaRPr sz="3000">
              <a:latin typeface="Verdana"/>
              <a:cs typeface="Verdana"/>
            </a:endParaRPr>
          </a:p>
          <a:p>
            <a:pPr marL="481965" marR="165100" indent="-469900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Овозможување на конкурентна  локлана клима за привлекување на  инвестиции</a:t>
            </a:r>
            <a:endParaRPr sz="3000">
              <a:latin typeface="Verdana"/>
              <a:cs typeface="Verdana"/>
            </a:endParaRPr>
          </a:p>
          <a:p>
            <a:pPr marL="481965" marR="772160" indent="-469900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Поддржување </a:t>
            </a:r>
            <a:r>
              <a:rPr sz="3000" dirty="0">
                <a:latin typeface="Verdana"/>
                <a:cs typeface="Verdana"/>
              </a:rPr>
              <a:t>и </a:t>
            </a:r>
            <a:r>
              <a:rPr sz="3000" spc="-5" dirty="0">
                <a:latin typeface="Verdana"/>
                <a:cs typeface="Verdana"/>
              </a:rPr>
              <a:t>охрабрување</a:t>
            </a:r>
            <a:r>
              <a:rPr sz="3000" spc="-36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на  вмрежување </a:t>
            </a:r>
            <a:r>
              <a:rPr sz="3000" dirty="0">
                <a:latin typeface="Verdana"/>
                <a:cs typeface="Verdana"/>
              </a:rPr>
              <a:t>и</a:t>
            </a:r>
            <a:r>
              <a:rPr sz="3000" spc="-5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соработка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D963D4-993B-4F9D-A9A4-22564AF33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A9600D-39E3-4F6B-B905-8A41F7D58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42153E-01D1-45CD-A1CF-CA343589A7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10" dirty="0"/>
              <a:t>Кратка историја на </a:t>
            </a:r>
            <a:r>
              <a:rPr spc="-5" dirty="0"/>
              <a:t>Локалниот  економски</a:t>
            </a:r>
            <a:r>
              <a:rPr spc="-75" dirty="0"/>
              <a:t> </a:t>
            </a:r>
            <a:r>
              <a:rPr spc="-10" dirty="0"/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734826"/>
            <a:ext cx="7756525" cy="3423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1159510" indent="-469900">
              <a:lnSpc>
                <a:spcPct val="100000"/>
              </a:lnSpc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Охрабрување на </a:t>
            </a:r>
            <a:r>
              <a:rPr sz="2600" dirty="0">
                <a:latin typeface="Verdana"/>
                <a:cs typeface="Verdana"/>
              </a:rPr>
              <a:t>равојот</a:t>
            </a:r>
            <a:r>
              <a:rPr sz="2600" spc="-3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бизнис  кластерите</a:t>
            </a:r>
            <a:endParaRPr sz="2600">
              <a:latin typeface="Verdana"/>
              <a:cs typeface="Verdana"/>
            </a:endParaRPr>
          </a:p>
          <a:p>
            <a:pPr marL="481965" marR="1613535" indent="-469900">
              <a:lnSpc>
                <a:spcPct val="10000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Охрабрување на</a:t>
            </a:r>
            <a:r>
              <a:rPr sz="2600" spc="-1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развојот</a:t>
            </a:r>
            <a:r>
              <a:rPr sz="2600" spc="-4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 образованието и </a:t>
            </a:r>
            <a:r>
              <a:rPr sz="2600" spc="-5" dirty="0">
                <a:latin typeface="Verdana"/>
                <a:cs typeface="Verdana"/>
              </a:rPr>
              <a:t>работната</a:t>
            </a:r>
            <a:r>
              <a:rPr sz="2600" spc="-9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сила</a:t>
            </a:r>
            <a:endParaRPr sz="2600">
              <a:latin typeface="Verdana"/>
              <a:cs typeface="Verdana"/>
            </a:endParaRPr>
          </a:p>
          <a:p>
            <a:pPr marL="481965" marR="5080" indent="-469900">
              <a:lnSpc>
                <a:spcPct val="10000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Целење кон </a:t>
            </a:r>
            <a:r>
              <a:rPr sz="2600" spc="-5" dirty="0">
                <a:latin typeface="Verdana"/>
                <a:cs typeface="Verdana"/>
              </a:rPr>
              <a:t>внатрешни</a:t>
            </a:r>
            <a:r>
              <a:rPr sz="2600" spc="-6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инвестиции</a:t>
            </a:r>
            <a:r>
              <a:rPr sz="2600" spc="-5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со  што </a:t>
            </a:r>
            <a:r>
              <a:rPr sz="2600" spc="-5" dirty="0">
                <a:latin typeface="Verdana"/>
                <a:cs typeface="Verdana"/>
              </a:rPr>
              <a:t>би </a:t>
            </a:r>
            <a:r>
              <a:rPr sz="2600" dirty="0">
                <a:latin typeface="Verdana"/>
                <a:cs typeface="Verdana"/>
              </a:rPr>
              <a:t>се поддржал растот </a:t>
            </a:r>
            <a:r>
              <a:rPr sz="2600" spc="-5" dirty="0">
                <a:latin typeface="Verdana"/>
                <a:cs typeface="Verdana"/>
              </a:rPr>
              <a:t>на</a:t>
            </a:r>
            <a:r>
              <a:rPr sz="2600" spc="-14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кластерите</a:t>
            </a:r>
            <a:endParaRPr sz="2600">
              <a:latin typeface="Verdana"/>
              <a:cs typeface="Verdana"/>
            </a:endParaRPr>
          </a:p>
          <a:p>
            <a:pPr marL="481965" marR="95885" indent="-469900">
              <a:lnSpc>
                <a:spcPct val="10000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Подршка на подобрување на</a:t>
            </a:r>
            <a:r>
              <a:rPr sz="2600" dirty="0">
                <a:latin typeface="Verdana"/>
                <a:cs typeface="Verdana"/>
              </a:rPr>
              <a:t> условите</a:t>
            </a:r>
            <a:r>
              <a:rPr sz="2600" spc="-3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за  квалитетен</a:t>
            </a:r>
            <a:r>
              <a:rPr sz="2600" spc="-12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живот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9487BCF-DEF6-4B41-97D8-740DB220C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5D264E-DE87-4DC7-8F7D-B0B9C8E2B4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4D28A2-56A7-4471-B72A-A2CD6C894F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Зошто Локален Економски  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64456"/>
            <a:ext cx="7814309" cy="3815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887094" indent="-469900">
              <a:lnSpc>
                <a:spcPts val="2810"/>
              </a:lnSpc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Децентрализирање-</a:t>
            </a:r>
            <a:r>
              <a:rPr sz="2600" spc="-7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одговорноста</a:t>
            </a:r>
            <a:r>
              <a:rPr sz="2600" spc="-9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 локалните</a:t>
            </a:r>
            <a:r>
              <a:rPr sz="2600" spc="-114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власти</a:t>
            </a:r>
            <a:endParaRPr sz="2600">
              <a:latin typeface="Verdana"/>
              <a:cs typeface="Verdana"/>
            </a:endParaRPr>
          </a:p>
          <a:p>
            <a:pPr marL="481965" marR="5080" indent="-469900">
              <a:lnSpc>
                <a:spcPts val="281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стратешки </a:t>
            </a:r>
            <a:r>
              <a:rPr sz="2600" dirty="0">
                <a:latin typeface="Verdana"/>
                <a:cs typeface="Verdana"/>
              </a:rPr>
              <a:t>пристап со цел да</a:t>
            </a:r>
            <a:r>
              <a:rPr sz="2600" spc="-10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се</a:t>
            </a:r>
            <a:r>
              <a:rPr sz="2600" spc="-1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овозможи  </a:t>
            </a:r>
            <a:r>
              <a:rPr sz="2600" spc="-5" dirty="0">
                <a:latin typeface="Verdana"/>
                <a:cs typeface="Verdana"/>
              </a:rPr>
              <a:t>еконосмки</a:t>
            </a:r>
            <a:r>
              <a:rPr sz="2600" spc="-7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раст</a:t>
            </a:r>
            <a:endParaRPr sz="2600">
              <a:latin typeface="Verdana"/>
              <a:cs typeface="Verdana"/>
            </a:endParaRPr>
          </a:p>
          <a:p>
            <a:pPr marL="481965" marR="78105" indent="-469900">
              <a:lnSpc>
                <a:spcPts val="281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локалните власти</a:t>
            </a:r>
            <a:r>
              <a:rPr sz="2600" spc="-8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применуваат</a:t>
            </a:r>
            <a:r>
              <a:rPr sz="2600" spc="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добри  </a:t>
            </a:r>
            <a:r>
              <a:rPr sz="2600" spc="-5" dirty="0">
                <a:latin typeface="Verdana"/>
                <a:cs typeface="Verdana"/>
              </a:rPr>
              <a:t>практики </a:t>
            </a:r>
            <a:r>
              <a:rPr sz="2600" dirty="0">
                <a:latin typeface="Verdana"/>
                <a:cs typeface="Verdana"/>
              </a:rPr>
              <a:t>во развивањето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средини</a:t>
            </a:r>
            <a:r>
              <a:rPr sz="2600" spc="-8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кои  се </a:t>
            </a:r>
            <a:r>
              <a:rPr sz="2600" spc="-5" dirty="0">
                <a:latin typeface="Verdana"/>
                <a:cs typeface="Verdana"/>
              </a:rPr>
              <a:t>удобни </a:t>
            </a:r>
            <a:r>
              <a:rPr sz="2600" dirty="0">
                <a:latin typeface="Verdana"/>
                <a:cs typeface="Verdana"/>
              </a:rPr>
              <a:t>за </a:t>
            </a:r>
            <a:r>
              <a:rPr sz="2600" spc="-5" dirty="0">
                <a:latin typeface="Verdana"/>
                <a:cs typeface="Verdana"/>
              </a:rPr>
              <a:t>живеење, конкурентни,  </a:t>
            </a:r>
            <a:r>
              <a:rPr sz="2600" dirty="0">
                <a:latin typeface="Verdana"/>
                <a:cs typeface="Verdana"/>
              </a:rPr>
              <a:t>добро </a:t>
            </a:r>
            <a:r>
              <a:rPr sz="2600" spc="-5" dirty="0">
                <a:latin typeface="Verdana"/>
                <a:cs typeface="Verdana"/>
              </a:rPr>
              <a:t>раководени </a:t>
            </a:r>
            <a:r>
              <a:rPr sz="2600" dirty="0">
                <a:latin typeface="Verdana"/>
                <a:cs typeface="Verdana"/>
              </a:rPr>
              <a:t>и</a:t>
            </a:r>
            <a:r>
              <a:rPr sz="2600" spc="-6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менаџирани</a:t>
            </a:r>
            <a:endParaRPr sz="2600">
              <a:latin typeface="Verdana"/>
              <a:cs typeface="Verdana"/>
            </a:endParaRPr>
          </a:p>
          <a:p>
            <a:pPr marL="481965" marR="750570" indent="-469900">
              <a:lnSpc>
                <a:spcPts val="281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средини кои може да се</a:t>
            </a:r>
            <a:r>
              <a:rPr sz="2600" spc="-10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продаваат</a:t>
            </a:r>
            <a:r>
              <a:rPr sz="2600" spc="-1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пазарот пред</a:t>
            </a:r>
            <a:r>
              <a:rPr sz="2600" spc="-6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инвеститорите.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C3008E-1857-4A05-8B77-A5109AB54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C5FA3C-4AB0-44B4-AC1B-E95368426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3419F1-A72F-44F4-9059-D05D9014F6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Зошто Локален Економски  Развој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09392" y="2258855"/>
            <a:ext cx="7724140" cy="1388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иницијативите за локлен</a:t>
            </a:r>
            <a:r>
              <a:rPr sz="3000" spc="-30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економски  развој треба да </a:t>
            </a:r>
            <a:r>
              <a:rPr sz="3000" dirty="0">
                <a:latin typeface="Verdana"/>
                <a:cs typeface="Verdana"/>
              </a:rPr>
              <a:t>го </a:t>
            </a:r>
            <a:r>
              <a:rPr sz="3000" spc="-5" dirty="0">
                <a:latin typeface="Verdana"/>
                <a:cs typeface="Verdana"/>
              </a:rPr>
              <a:t>охрабруваат  локлното учество </a:t>
            </a:r>
            <a:r>
              <a:rPr sz="3000" dirty="0">
                <a:latin typeface="Verdana"/>
                <a:cs typeface="Verdana"/>
              </a:rPr>
              <a:t>и</a:t>
            </a:r>
            <a:r>
              <a:rPr sz="3000" spc="-3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консензус</a:t>
            </a:r>
            <a:endParaRPr sz="30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F7F9EA-51A1-42A1-85AD-6D581C6C1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ECED34-1A06-4B92-9FEA-C185475C2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89326D-5BF2-4CF6-8CB5-BCE64C8075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Што </a:t>
            </a:r>
            <a:r>
              <a:rPr b="1" spc="-5" dirty="0">
                <a:latin typeface="Verdana"/>
                <a:cs typeface="Verdana"/>
              </a:rPr>
              <a:t>е локален економски 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Престставува процес </a:t>
            </a:r>
            <a:r>
              <a:rPr dirty="0"/>
              <a:t>со кој</a:t>
            </a:r>
            <a:r>
              <a:rPr spc="-365" dirty="0"/>
              <a:t> </a:t>
            </a:r>
            <a:r>
              <a:rPr spc="-5" dirty="0"/>
              <a:t>јавниот,  приватниот, бизнис </a:t>
            </a:r>
            <a:r>
              <a:rPr dirty="0"/>
              <a:t>и </a:t>
            </a:r>
            <a:r>
              <a:rPr spc="-5" dirty="0"/>
              <a:t>невладиниот  </a:t>
            </a:r>
            <a:r>
              <a:rPr dirty="0"/>
              <a:t>сектор </a:t>
            </a:r>
            <a:r>
              <a:rPr spc="-5" dirty="0"/>
              <a:t>работат заедно за да  креираат подобри узлови за  економски </a:t>
            </a:r>
            <a:r>
              <a:rPr dirty="0"/>
              <a:t>раст и </a:t>
            </a:r>
            <a:r>
              <a:rPr spc="-5" dirty="0"/>
              <a:t>генерирање на  вработувања на локално</a:t>
            </a:r>
            <a:r>
              <a:rPr spc="-40" dirty="0"/>
              <a:t> </a:t>
            </a:r>
            <a:r>
              <a:rPr spc="-5" dirty="0"/>
              <a:t>ниво.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23EB05-29CE-4476-A3E4-C125EB221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287156-4DCB-4741-8970-997B0D84B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0A8948F-1C11-4D4A-953F-C84E392770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Зошто Локален Економски  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55"/>
            <a:ext cx="7696200" cy="3308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304165" indent="-469900">
              <a:lnSpc>
                <a:spcPct val="100000"/>
              </a:lnSpc>
              <a:tabLst>
                <a:tab pos="3493135" algn="l"/>
              </a:tabLst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придонес </a:t>
            </a:r>
            <a:r>
              <a:rPr sz="3000" dirty="0">
                <a:latin typeface="Verdana"/>
                <a:cs typeface="Verdana"/>
              </a:rPr>
              <a:t>во </a:t>
            </a:r>
            <a:r>
              <a:rPr sz="3000" spc="-5" dirty="0">
                <a:latin typeface="Verdana"/>
                <a:cs typeface="Verdana"/>
              </a:rPr>
              <a:t>националната  стратегија</a:t>
            </a:r>
            <a:r>
              <a:rPr sz="3000" spc="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низ	развивање</a:t>
            </a:r>
            <a:r>
              <a:rPr sz="3000" spc="-6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на </a:t>
            </a:r>
            <a:r>
              <a:rPr sz="300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политики споени </a:t>
            </a:r>
            <a:r>
              <a:rPr sz="3000" dirty="0">
                <a:latin typeface="Verdana"/>
                <a:cs typeface="Verdana"/>
              </a:rPr>
              <a:t>со </a:t>
            </a:r>
            <a:r>
              <a:rPr sz="3000" spc="-5" dirty="0">
                <a:latin typeface="Verdana"/>
                <a:cs typeface="Verdana"/>
              </a:rPr>
              <a:t>активности </a:t>
            </a:r>
            <a:r>
              <a:rPr sz="3000" dirty="0">
                <a:latin typeface="Verdana"/>
                <a:cs typeface="Verdana"/>
              </a:rPr>
              <a:t>во  </a:t>
            </a:r>
            <a:r>
              <a:rPr sz="3000" spc="-5" dirty="0">
                <a:latin typeface="Verdana"/>
                <a:cs typeface="Verdana"/>
              </a:rPr>
              <a:t>заедниците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ct val="100000"/>
              </a:lnSpc>
              <a:spcBef>
                <a:spcPts val="720"/>
              </a:spcBef>
              <a:tabLst>
                <a:tab pos="3376929" algn="l"/>
              </a:tabLst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балансирана, интегрирана </a:t>
            </a:r>
            <a:r>
              <a:rPr sz="3000" dirty="0">
                <a:latin typeface="Verdana"/>
                <a:cs typeface="Verdana"/>
              </a:rPr>
              <a:t>и  </a:t>
            </a:r>
            <a:r>
              <a:rPr sz="3000" spc="-5" dirty="0">
                <a:latin typeface="Verdana"/>
                <a:cs typeface="Verdana"/>
              </a:rPr>
              <a:t>специфична</a:t>
            </a:r>
            <a:r>
              <a:rPr sz="3000" spc="5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з	</a:t>
            </a:r>
            <a:r>
              <a:rPr sz="3000" spc="-5" dirty="0">
                <a:latin typeface="Verdana"/>
                <a:cs typeface="Verdana"/>
              </a:rPr>
              <a:t>областа</a:t>
            </a:r>
            <a:r>
              <a:rPr sz="3000" spc="-4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стратегија</a:t>
            </a:r>
            <a:r>
              <a:rPr sz="3000" spc="-2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за </a:t>
            </a:r>
            <a:r>
              <a:rPr sz="300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локален еконосмки</a:t>
            </a:r>
            <a:r>
              <a:rPr sz="3000" spc="-3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развој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D25FAC-10C3-4CA8-8BB5-962784D28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3815A4-5FCF-4E11-8298-BE362B907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44E203-244D-439E-9730-DCA2BB0E5C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5" dirty="0">
                <a:latin typeface="Verdana"/>
                <a:cs typeface="Verdana"/>
              </a:rPr>
              <a:t>Врски </a:t>
            </a:r>
            <a:r>
              <a:rPr b="1" spc="-10" dirty="0">
                <a:latin typeface="Verdana"/>
                <a:cs typeface="Verdana"/>
              </a:rPr>
              <a:t>со </a:t>
            </a:r>
            <a:r>
              <a:rPr b="1" spc="-5" dirty="0">
                <a:latin typeface="Verdana"/>
                <a:cs typeface="Verdana"/>
              </a:rPr>
              <a:t>други процеси на  планирање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55"/>
            <a:ext cx="7379334" cy="2485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1194435" indent="-4699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артикулирање </a:t>
            </a:r>
            <a:r>
              <a:rPr sz="3000" dirty="0">
                <a:latin typeface="Verdana"/>
                <a:cs typeface="Verdana"/>
              </a:rPr>
              <a:t>со </a:t>
            </a:r>
            <a:r>
              <a:rPr sz="3000" spc="-5" dirty="0">
                <a:latin typeface="Verdana"/>
                <a:cs typeface="Verdana"/>
              </a:rPr>
              <a:t>сите</a:t>
            </a:r>
            <a:r>
              <a:rPr sz="3000" spc="-37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други  локални</a:t>
            </a:r>
            <a:r>
              <a:rPr sz="3000" spc="-5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стратегии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конфликт на</a:t>
            </a:r>
            <a:r>
              <a:rPr sz="3000" spc="-36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интереси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конкурентна бизис клима</a:t>
            </a:r>
            <a:r>
              <a:rPr sz="3000" spc="-34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поволна  за инвестиции </a:t>
            </a:r>
            <a:r>
              <a:rPr sz="3000" dirty="0">
                <a:latin typeface="Verdana"/>
                <a:cs typeface="Verdana"/>
              </a:rPr>
              <a:t>и</a:t>
            </a:r>
            <a:r>
              <a:rPr sz="3000" spc="-3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напредок.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690DCD-15D4-4271-8894-DECC97A64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C21E6D-6583-4856-939B-6F64A76C7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D2AC7EE-7F1A-47A5-9420-CFD1A1549E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b="1" spc="-5" dirty="0">
                <a:latin typeface="Verdana"/>
                <a:cs typeface="Verdana"/>
              </a:rPr>
              <a:t>Врски </a:t>
            </a:r>
            <a:r>
              <a:rPr b="1" spc="-10" dirty="0">
                <a:latin typeface="Verdana"/>
                <a:cs typeface="Verdana"/>
              </a:rPr>
              <a:t>со </a:t>
            </a:r>
            <a:r>
              <a:rPr b="1" spc="-5" dirty="0">
                <a:latin typeface="Verdana"/>
                <a:cs typeface="Verdana"/>
              </a:rPr>
              <a:t>други процеси на  планирање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55"/>
            <a:ext cx="7769225" cy="39484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793750" indent="-4699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Стратешки планови за развој</a:t>
            </a:r>
            <a:r>
              <a:rPr sz="3000" spc="-33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на  градовите/ населените</a:t>
            </a:r>
            <a:r>
              <a:rPr sz="3000" spc="-2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места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Планирање, зонирање,</a:t>
            </a:r>
            <a:r>
              <a:rPr sz="3000" spc="-35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менаџирање  на </a:t>
            </a:r>
            <a:r>
              <a:rPr sz="3000" dirty="0">
                <a:latin typeface="Verdana"/>
                <a:cs typeface="Verdana"/>
              </a:rPr>
              <a:t>ресурси и </a:t>
            </a:r>
            <a:r>
              <a:rPr sz="3000" spc="-5" dirty="0">
                <a:latin typeface="Verdana"/>
                <a:cs typeface="Verdana"/>
              </a:rPr>
              <a:t>развојни планови за  управување </a:t>
            </a:r>
            <a:r>
              <a:rPr sz="3000" dirty="0">
                <a:latin typeface="Verdana"/>
                <a:cs typeface="Verdana"/>
              </a:rPr>
              <a:t>со</a:t>
            </a:r>
            <a:r>
              <a:rPr sz="3000" spc="-5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земјиштето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Стратегии за</a:t>
            </a:r>
            <a:r>
              <a:rPr sz="3000" spc="-37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транспорт</a:t>
            </a:r>
            <a:endParaRPr sz="3000">
              <a:latin typeface="Verdana"/>
              <a:cs typeface="Verdana"/>
            </a:endParaRPr>
          </a:p>
          <a:p>
            <a:pPr marL="481965" marR="1668780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Стратегии за рекреативни</a:t>
            </a:r>
            <a:r>
              <a:rPr sz="3000" spc="-350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и  спортски</a:t>
            </a:r>
            <a:r>
              <a:rPr sz="3000" spc="-9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активности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4AB729-78BF-46CB-92AB-EC401D99E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8E16E5-D583-4DE4-A50D-561F41A9FE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DC184E-3CB6-4093-AFED-EDADCCD2F8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b="1" spc="-5" dirty="0">
                <a:latin typeface="Verdana"/>
                <a:cs typeface="Verdana"/>
              </a:rPr>
              <a:t>Врски </a:t>
            </a:r>
            <a:r>
              <a:rPr b="1" spc="-10" dirty="0">
                <a:latin typeface="Verdana"/>
                <a:cs typeface="Verdana"/>
              </a:rPr>
              <a:t>со </a:t>
            </a:r>
            <a:r>
              <a:rPr b="1" spc="-5" dirty="0">
                <a:latin typeface="Verdana"/>
                <a:cs typeface="Verdana"/>
              </a:rPr>
              <a:t>други процеси на  планирање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13135"/>
            <a:ext cx="7821930" cy="4222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Стратегии за</a:t>
            </a:r>
            <a:r>
              <a:rPr sz="3000" spc="-37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домување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Социјални</a:t>
            </a:r>
            <a:r>
              <a:rPr sz="3000" spc="-36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стратегии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Образовни</a:t>
            </a:r>
            <a:r>
              <a:rPr sz="3000" spc="-37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стратегии</a:t>
            </a:r>
            <a:endParaRPr sz="3000">
              <a:latin typeface="Verdana"/>
              <a:cs typeface="Verdana"/>
            </a:endParaRPr>
          </a:p>
          <a:p>
            <a:pPr marL="481965" marR="40640" indent="-469900">
              <a:lnSpc>
                <a:spcPts val="3240"/>
              </a:lnSpc>
              <a:spcBef>
                <a:spcPts val="76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Стратегии за </a:t>
            </a:r>
            <a:r>
              <a:rPr sz="3000" dirty="0">
                <a:latin typeface="Verdana"/>
                <a:cs typeface="Verdana"/>
              </a:rPr>
              <a:t>борба со </a:t>
            </a:r>
            <a:r>
              <a:rPr sz="3000" spc="-5" dirty="0">
                <a:latin typeface="Verdana"/>
                <a:cs typeface="Verdana"/>
              </a:rPr>
              <a:t>криминалот</a:t>
            </a:r>
            <a:r>
              <a:rPr sz="3000" spc="-395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и  </a:t>
            </a:r>
            <a:r>
              <a:rPr sz="3000" spc="-5" dirty="0">
                <a:latin typeface="Verdana"/>
                <a:cs typeface="Verdana"/>
              </a:rPr>
              <a:t>безбедноста</a:t>
            </a:r>
            <a:endParaRPr sz="3000">
              <a:latin typeface="Verdana"/>
              <a:cs typeface="Verdana"/>
            </a:endParaRPr>
          </a:p>
          <a:p>
            <a:pPr marL="481965" marR="195580" indent="-469900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Стратегии за заштита на</a:t>
            </a:r>
            <a:r>
              <a:rPr sz="3000" spc="-36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животната  средина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Стратегии за управување </a:t>
            </a:r>
            <a:r>
              <a:rPr sz="3000" dirty="0">
                <a:latin typeface="Verdana"/>
                <a:cs typeface="Verdana"/>
              </a:rPr>
              <a:t>со </a:t>
            </a:r>
            <a:r>
              <a:rPr sz="3000" spc="-5" dirty="0">
                <a:latin typeface="Verdana"/>
                <a:cs typeface="Verdana"/>
              </a:rPr>
              <a:t>отпад</a:t>
            </a:r>
            <a:r>
              <a:rPr sz="3000" spc="-360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и  </a:t>
            </a:r>
            <a:r>
              <a:rPr sz="3000" spc="-5" dirty="0">
                <a:latin typeface="Verdana"/>
                <a:cs typeface="Verdana"/>
              </a:rPr>
              <a:t>контрола на</a:t>
            </a:r>
            <a:r>
              <a:rPr sz="3000" spc="-4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загадувањето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C1DFAE-C0A1-4820-AE71-BF75928ED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045115-55E7-461F-B30D-8179E34D4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9423CD-C682-4A2F-A313-753C6CB22D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17012" y="1355707"/>
            <a:ext cx="6764020" cy="596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00" spc="-5" dirty="0"/>
              <a:t>Националната </a:t>
            </a:r>
            <a:r>
              <a:rPr sz="3800" dirty="0"/>
              <a:t>власт и</a:t>
            </a:r>
            <a:r>
              <a:rPr sz="3800" spc="-5" dirty="0"/>
              <a:t> ЛЕР</a:t>
            </a:r>
            <a:endParaRPr sz="3800"/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55"/>
            <a:ext cx="7573645" cy="2393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овозможувањето на поволна</a:t>
            </a:r>
            <a:r>
              <a:rPr sz="3000" spc="-35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клима</a:t>
            </a:r>
            <a:endParaRPr sz="3000">
              <a:latin typeface="Verdana"/>
              <a:cs typeface="Verdana"/>
            </a:endParaRPr>
          </a:p>
          <a:p>
            <a:pPr marL="481965" marR="269875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dirty="0">
                <a:latin typeface="Verdana"/>
                <a:cs typeface="Verdana"/>
              </a:rPr>
              <a:t>усогласување со </a:t>
            </a:r>
            <a:r>
              <a:rPr sz="3000" spc="-5" dirty="0">
                <a:latin typeface="Verdana"/>
                <a:cs typeface="Verdana"/>
              </a:rPr>
              <a:t>националните </a:t>
            </a:r>
            <a:r>
              <a:rPr sz="3000" dirty="0">
                <a:latin typeface="Verdana"/>
                <a:cs typeface="Verdana"/>
              </a:rPr>
              <a:t>и  </a:t>
            </a:r>
            <a:r>
              <a:rPr sz="3000" spc="-5" dirty="0">
                <a:latin typeface="Verdana"/>
                <a:cs typeface="Verdana"/>
              </a:rPr>
              <a:t>регионалните планови, правила </a:t>
            </a:r>
            <a:r>
              <a:rPr sz="3000" dirty="0">
                <a:latin typeface="Verdana"/>
                <a:cs typeface="Verdana"/>
              </a:rPr>
              <a:t>и  </a:t>
            </a:r>
            <a:r>
              <a:rPr sz="3000" spc="-5" dirty="0">
                <a:latin typeface="Verdana"/>
                <a:cs typeface="Verdana"/>
              </a:rPr>
              <a:t>прописи </a:t>
            </a:r>
            <a:r>
              <a:rPr sz="3000" dirty="0">
                <a:latin typeface="Verdana"/>
                <a:cs typeface="Verdana"/>
              </a:rPr>
              <a:t>кои </a:t>
            </a:r>
            <a:r>
              <a:rPr sz="3000" spc="-5" dirty="0">
                <a:latin typeface="Verdana"/>
                <a:cs typeface="Verdana"/>
              </a:rPr>
              <a:t>можат да влијаат на  локалната</a:t>
            </a:r>
            <a:r>
              <a:rPr sz="3000" spc="-8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агенда.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0B9349-7207-49FD-86BF-03B09389F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3D859A-CA38-4825-AEBB-8D20491D5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E3AE6BA-ACBF-4900-A59C-6D1CF1E01E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17012" y="1355707"/>
            <a:ext cx="6764020" cy="596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00" spc="-5" dirty="0"/>
              <a:t>Националната </a:t>
            </a:r>
            <a:r>
              <a:rPr sz="3800" dirty="0"/>
              <a:t>власт и</a:t>
            </a:r>
            <a:r>
              <a:rPr sz="3800" spc="-5" dirty="0"/>
              <a:t> ЛЕР</a:t>
            </a:r>
            <a:endParaRPr sz="3800"/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55"/>
            <a:ext cx="7673340" cy="4131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Финансиските</a:t>
            </a:r>
            <a:r>
              <a:rPr sz="3000" spc="-36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регулативи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Стандардите за животна</a:t>
            </a:r>
            <a:r>
              <a:rPr sz="3000" spc="-35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средина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Даночната</a:t>
            </a:r>
            <a:r>
              <a:rPr sz="3000" spc="-40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политика</a:t>
            </a:r>
            <a:endParaRPr sz="3000">
              <a:latin typeface="Verdana"/>
              <a:cs typeface="Verdana"/>
            </a:endParaRPr>
          </a:p>
          <a:p>
            <a:pPr marL="481965" marR="1590675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Законите за земјиштето </a:t>
            </a:r>
            <a:r>
              <a:rPr sz="3000" dirty="0">
                <a:latin typeface="Verdana"/>
                <a:cs typeface="Verdana"/>
              </a:rPr>
              <a:t>и  </a:t>
            </a:r>
            <a:r>
              <a:rPr sz="3000" spc="-5" dirty="0">
                <a:latin typeface="Verdana"/>
                <a:cs typeface="Verdana"/>
              </a:rPr>
              <a:t>сопственоста на</a:t>
            </a:r>
            <a:r>
              <a:rPr sz="3000" spc="-4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земјиштето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Назионални планови за</a:t>
            </a:r>
            <a:r>
              <a:rPr sz="3000" spc="-34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инвестиции  </a:t>
            </a:r>
            <a:r>
              <a:rPr sz="3000" dirty="0">
                <a:latin typeface="Verdana"/>
                <a:cs typeface="Verdana"/>
              </a:rPr>
              <a:t>во</a:t>
            </a:r>
            <a:r>
              <a:rPr sz="3000" spc="-6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инфраструктурата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Регулативи за</a:t>
            </a:r>
            <a:r>
              <a:rPr sz="3000" spc="-36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телекомуникации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A26BE-79E3-49C4-84FB-6FA8EDC24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9D3058-A72E-46A8-A140-468288620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2BE266-A536-42D5-AE01-D01F8C0BA6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Контекст за Локален  Економски</a:t>
            </a:r>
            <a:r>
              <a:rPr b="1" spc="-5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13143"/>
            <a:ext cx="7707630" cy="4039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b="1" i="1" spc="-5" dirty="0">
                <a:latin typeface="Verdana"/>
                <a:cs typeface="Verdana"/>
              </a:rPr>
              <a:t>Економски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  <a:tabLst>
                <a:tab pos="5429250" algn="l"/>
              </a:tabLst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Намалената</a:t>
            </a:r>
            <a:r>
              <a:rPr sz="3000" spc="-33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важност</a:t>
            </a:r>
            <a:r>
              <a:rPr sz="3000" spc="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за	производи</a:t>
            </a:r>
            <a:endParaRPr sz="3000">
              <a:latin typeface="Verdana"/>
              <a:cs typeface="Verdana"/>
            </a:endParaRPr>
          </a:p>
          <a:p>
            <a:pPr marL="481965" marR="78740" indent="-469900">
              <a:lnSpc>
                <a:spcPts val="3240"/>
              </a:lnSpc>
              <a:spcBef>
                <a:spcPts val="765"/>
              </a:spcBef>
              <a:tabLst>
                <a:tab pos="5793105" algn="l"/>
              </a:tabLst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Влијанието на глобалните  стратешки поврзувања помеѓу  мултинационалните корпорации на  ни</a:t>
            </a:r>
            <a:r>
              <a:rPr sz="3000" dirty="0">
                <a:latin typeface="Verdana"/>
                <a:cs typeface="Verdana"/>
              </a:rPr>
              <a:t>в</a:t>
            </a:r>
            <a:r>
              <a:rPr sz="3000" spc="-5" dirty="0">
                <a:latin typeface="Verdana"/>
                <a:cs typeface="Verdana"/>
              </a:rPr>
              <a:t>нит</a:t>
            </a:r>
            <a:r>
              <a:rPr sz="3000" dirty="0">
                <a:latin typeface="Verdana"/>
                <a:cs typeface="Verdana"/>
              </a:rPr>
              <a:t>е </a:t>
            </a:r>
            <a:r>
              <a:rPr sz="3000" spc="-5" dirty="0">
                <a:latin typeface="Verdana"/>
                <a:cs typeface="Verdana"/>
              </a:rPr>
              <a:t>ин</a:t>
            </a:r>
            <a:r>
              <a:rPr sz="3000" dirty="0">
                <a:latin typeface="Verdana"/>
                <a:cs typeface="Verdana"/>
              </a:rPr>
              <a:t>ве</a:t>
            </a:r>
            <a:r>
              <a:rPr sz="3000" spc="5" dirty="0">
                <a:latin typeface="Verdana"/>
                <a:cs typeface="Verdana"/>
              </a:rPr>
              <a:t>с</a:t>
            </a:r>
            <a:r>
              <a:rPr sz="3000" spc="-5" dirty="0">
                <a:latin typeface="Verdana"/>
                <a:cs typeface="Verdana"/>
              </a:rPr>
              <a:t>тици</a:t>
            </a:r>
            <a:r>
              <a:rPr sz="3000" dirty="0">
                <a:latin typeface="Verdana"/>
                <a:cs typeface="Verdana"/>
              </a:rPr>
              <a:t>и</a:t>
            </a:r>
            <a:r>
              <a:rPr sz="3000" spc="10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и </a:t>
            </a:r>
            <a:r>
              <a:rPr sz="3000" spc="-5" dirty="0">
                <a:latin typeface="Verdana"/>
                <a:cs typeface="Verdana"/>
              </a:rPr>
              <a:t>н</a:t>
            </a:r>
            <a:r>
              <a:rPr sz="3000" dirty="0">
                <a:latin typeface="Verdana"/>
                <a:cs typeface="Verdana"/>
              </a:rPr>
              <a:t>а	</a:t>
            </a:r>
            <a:r>
              <a:rPr sz="3000" spc="-5" dirty="0">
                <a:latin typeface="Verdana"/>
                <a:cs typeface="Verdana"/>
              </a:rPr>
              <a:t>на</a:t>
            </a:r>
            <a:r>
              <a:rPr sz="3000" dirty="0">
                <a:latin typeface="Verdana"/>
                <a:cs typeface="Verdana"/>
              </a:rPr>
              <a:t>в</a:t>
            </a:r>
            <a:r>
              <a:rPr sz="3000" spc="-5" dirty="0">
                <a:latin typeface="Verdana"/>
                <a:cs typeface="Verdana"/>
              </a:rPr>
              <a:t>и</a:t>
            </a:r>
            <a:r>
              <a:rPr sz="3000" dirty="0">
                <a:latin typeface="Verdana"/>
                <a:cs typeface="Verdana"/>
              </a:rPr>
              <a:t>к</a:t>
            </a:r>
            <a:r>
              <a:rPr sz="3000" spc="-5" dirty="0">
                <a:latin typeface="Verdana"/>
                <a:cs typeface="Verdana"/>
              </a:rPr>
              <a:t>ит</a:t>
            </a:r>
            <a:r>
              <a:rPr sz="3000" dirty="0">
                <a:latin typeface="Verdana"/>
                <a:cs typeface="Verdana"/>
              </a:rPr>
              <a:t>е  </a:t>
            </a:r>
            <a:r>
              <a:rPr sz="3000" spc="-5" dirty="0">
                <a:latin typeface="Verdana"/>
                <a:cs typeface="Verdana"/>
              </a:rPr>
              <a:t>на</a:t>
            </a:r>
            <a:r>
              <a:rPr sz="3000" spc="-8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купувачите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Преснабденоста </a:t>
            </a:r>
            <a:r>
              <a:rPr sz="3000" dirty="0">
                <a:latin typeface="Verdana"/>
                <a:cs typeface="Verdana"/>
              </a:rPr>
              <a:t>со </a:t>
            </a:r>
            <a:r>
              <a:rPr sz="3000" spc="-5" dirty="0">
                <a:latin typeface="Verdana"/>
                <a:cs typeface="Verdana"/>
              </a:rPr>
              <a:t>производство</a:t>
            </a:r>
            <a:r>
              <a:rPr sz="3000" spc="-355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во  </a:t>
            </a:r>
            <a:r>
              <a:rPr sz="3000" spc="-5" dirty="0">
                <a:latin typeface="Verdana"/>
                <a:cs typeface="Verdana"/>
              </a:rPr>
              <a:t>главните глобални</a:t>
            </a:r>
            <a:r>
              <a:rPr sz="3000" spc="-70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сектори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037017-FC2F-4479-A2F0-BB1E59C3A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F3F108-A40E-4DF6-B80C-323775CB7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4DB373D-DA30-4CE6-98A1-4E013AC0B8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Контекст за Локален  Економски</a:t>
            </a:r>
            <a:r>
              <a:rPr b="1" spc="-5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63"/>
            <a:ext cx="7400290" cy="3856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b="1" i="1" spc="-5" dirty="0">
                <a:latin typeface="Verdana"/>
                <a:cs typeface="Verdana"/>
              </a:rPr>
              <a:t>Економски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Зголемен </a:t>
            </a:r>
            <a:r>
              <a:rPr sz="3000" dirty="0">
                <a:latin typeface="Verdana"/>
                <a:cs typeface="Verdana"/>
              </a:rPr>
              <a:t>и </a:t>
            </a:r>
            <a:r>
              <a:rPr sz="3000" spc="-5" dirty="0">
                <a:latin typeface="Verdana"/>
                <a:cs typeface="Verdana"/>
              </a:rPr>
              <a:t>мобилен капитал,  правејќи </a:t>
            </a:r>
            <a:r>
              <a:rPr sz="3000" dirty="0">
                <a:latin typeface="Verdana"/>
                <a:cs typeface="Verdana"/>
              </a:rPr>
              <a:t>го </a:t>
            </a:r>
            <a:r>
              <a:rPr sz="3000" spc="-5" dirty="0">
                <a:latin typeface="Verdana"/>
                <a:cs typeface="Verdana"/>
              </a:rPr>
              <a:t>финансирањето лесно  речиси</a:t>
            </a:r>
            <a:r>
              <a:rPr sz="3000" spc="-7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секаде</a:t>
            </a:r>
            <a:endParaRPr sz="3000">
              <a:latin typeface="Verdana"/>
              <a:cs typeface="Verdana"/>
            </a:endParaRPr>
          </a:p>
          <a:p>
            <a:pPr marL="481965" marR="829944" indent="-4699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Променетата динамика на  вработување </a:t>
            </a:r>
            <a:r>
              <a:rPr sz="3000" dirty="0">
                <a:latin typeface="Verdana"/>
                <a:cs typeface="Verdana"/>
              </a:rPr>
              <a:t>од </a:t>
            </a:r>
            <a:r>
              <a:rPr sz="3000" spc="-5" dirty="0">
                <a:latin typeface="Verdana"/>
                <a:cs typeface="Verdana"/>
              </a:rPr>
              <a:t>примарниот </a:t>
            </a:r>
            <a:r>
              <a:rPr sz="3000" dirty="0">
                <a:latin typeface="Verdana"/>
                <a:cs typeface="Verdana"/>
              </a:rPr>
              <a:t>и  </a:t>
            </a:r>
            <a:r>
              <a:rPr sz="3000" spc="-5" dirty="0">
                <a:latin typeface="Verdana"/>
                <a:cs typeface="Verdana"/>
              </a:rPr>
              <a:t>производствениот </a:t>
            </a:r>
            <a:r>
              <a:rPr sz="3000" dirty="0">
                <a:latin typeface="Verdana"/>
                <a:cs typeface="Verdana"/>
              </a:rPr>
              <a:t>сектор кон  секторт </a:t>
            </a:r>
            <a:r>
              <a:rPr sz="3000" spc="-5" dirty="0">
                <a:latin typeface="Verdana"/>
                <a:cs typeface="Verdana"/>
              </a:rPr>
              <a:t>на</a:t>
            </a:r>
            <a:r>
              <a:rPr sz="3000" spc="-120" dirty="0">
                <a:latin typeface="Verdana"/>
                <a:cs typeface="Verdana"/>
              </a:rPr>
              <a:t> </a:t>
            </a:r>
            <a:r>
              <a:rPr sz="3000" dirty="0">
                <a:latin typeface="Verdana"/>
                <a:cs typeface="Verdana"/>
              </a:rPr>
              <a:t>услуги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8F15D1-D4E8-4CE4-B632-A447B79E8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2E96FF-7053-4A49-8CFC-15255DE3E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A1F73F-F8A5-4D47-A226-24E1899C74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Контекст за Локален  Економски</a:t>
            </a:r>
            <a:r>
              <a:rPr b="1" spc="-5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180136"/>
            <a:ext cx="7792084" cy="4216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b="1" i="1" dirty="0">
                <a:latin typeface="Verdana"/>
                <a:cs typeface="Verdana"/>
              </a:rPr>
              <a:t>Технички</a:t>
            </a:r>
            <a:endParaRPr sz="2600">
              <a:latin typeface="Verdana"/>
              <a:cs typeface="Verdana"/>
            </a:endParaRPr>
          </a:p>
          <a:p>
            <a:pPr marL="481965" marR="5080" indent="-469900">
              <a:lnSpc>
                <a:spcPct val="8000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Технолошки предности</a:t>
            </a:r>
            <a:r>
              <a:rPr sz="2600" spc="-13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и</a:t>
            </a:r>
            <a:r>
              <a:rPr sz="2600" spc="-4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зголемена  </a:t>
            </a:r>
            <a:r>
              <a:rPr sz="2600" spc="-5" dirty="0">
                <a:latin typeface="Verdana"/>
                <a:cs typeface="Verdana"/>
              </a:rPr>
              <a:t>ефикасност на </a:t>
            </a:r>
            <a:r>
              <a:rPr sz="2600" dirty="0">
                <a:latin typeface="Verdana"/>
                <a:cs typeface="Verdana"/>
              </a:rPr>
              <a:t>производствените</a:t>
            </a:r>
            <a:r>
              <a:rPr sz="2600" spc="-9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процеси</a:t>
            </a:r>
            <a:endParaRPr sz="2600">
              <a:latin typeface="Verdana"/>
              <a:cs typeface="Verdana"/>
            </a:endParaRPr>
          </a:p>
          <a:p>
            <a:pPr marL="481965" marR="191770" indent="-469900">
              <a:lnSpc>
                <a:spcPct val="8000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Големи предности во</a:t>
            </a:r>
            <a:r>
              <a:rPr sz="2600" spc="-9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логистиката</a:t>
            </a:r>
            <a:r>
              <a:rPr sz="2600" spc="-7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даваат </a:t>
            </a:r>
            <a:r>
              <a:rPr sz="2600" dirty="0">
                <a:latin typeface="Verdana"/>
                <a:cs typeface="Verdana"/>
              </a:rPr>
              <a:t> зголемување </a:t>
            </a:r>
            <a:r>
              <a:rPr sz="2600" spc="-5" dirty="0">
                <a:latin typeface="Verdana"/>
                <a:cs typeface="Verdana"/>
              </a:rPr>
              <a:t>на намалувањето на  </a:t>
            </a:r>
            <a:r>
              <a:rPr sz="2600" dirty="0">
                <a:latin typeface="Verdana"/>
                <a:cs typeface="Verdana"/>
              </a:rPr>
              <a:t>потребите и трошоците за</a:t>
            </a:r>
            <a:r>
              <a:rPr sz="2600" spc="-14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транспорт</a:t>
            </a:r>
            <a:endParaRPr sz="2600">
              <a:latin typeface="Verdana"/>
              <a:cs typeface="Verdana"/>
            </a:endParaRPr>
          </a:p>
          <a:p>
            <a:pPr marL="481965" marR="51435" indent="-469900">
              <a:lnSpc>
                <a:spcPct val="8000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Непостоење на </a:t>
            </a:r>
            <a:r>
              <a:rPr sz="2600" dirty="0">
                <a:latin typeface="Verdana"/>
                <a:cs typeface="Verdana"/>
              </a:rPr>
              <a:t>национални</a:t>
            </a:r>
            <a:r>
              <a:rPr sz="2600" spc="-4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граници</a:t>
            </a:r>
            <a:r>
              <a:rPr sz="2600" spc="-1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во  </a:t>
            </a:r>
            <a:r>
              <a:rPr sz="2600" spc="-5" dirty="0">
                <a:latin typeface="Verdana"/>
                <a:cs typeface="Verdana"/>
              </a:rPr>
              <a:t>комуницирањето преку интернет на пр: </a:t>
            </a:r>
            <a:r>
              <a:rPr sz="2600" dirty="0">
                <a:latin typeface="Verdana"/>
                <a:cs typeface="Verdana"/>
              </a:rPr>
              <a:t>е  </a:t>
            </a:r>
            <a:r>
              <a:rPr sz="2600" spc="-5" dirty="0">
                <a:latin typeface="Verdana"/>
                <a:cs typeface="Verdana"/>
              </a:rPr>
              <a:t>тргување </a:t>
            </a:r>
            <a:r>
              <a:rPr sz="2600" dirty="0">
                <a:latin typeface="Verdana"/>
                <a:cs typeface="Verdana"/>
              </a:rPr>
              <a:t>и е</a:t>
            </a:r>
            <a:r>
              <a:rPr sz="2600" spc="-8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владеење</a:t>
            </a:r>
            <a:endParaRPr sz="2600">
              <a:latin typeface="Verdana"/>
              <a:cs typeface="Verdana"/>
            </a:endParaRPr>
          </a:p>
          <a:p>
            <a:pPr marL="481965" marR="751205" indent="-469900">
              <a:lnSpc>
                <a:spcPct val="8000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Важност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информативните</a:t>
            </a:r>
            <a:r>
              <a:rPr sz="2600" spc="-10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услуги</a:t>
            </a:r>
            <a:r>
              <a:rPr sz="2600" spc="-4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и  </a:t>
            </a:r>
            <a:r>
              <a:rPr sz="2600" spc="-5" dirty="0">
                <a:latin typeface="Verdana"/>
                <a:cs typeface="Verdana"/>
              </a:rPr>
              <a:t>информатичката </a:t>
            </a:r>
            <a:r>
              <a:rPr sz="2600" dirty="0">
                <a:latin typeface="Verdana"/>
                <a:cs typeface="Verdana"/>
              </a:rPr>
              <a:t>технологија во сите  сектори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1B93B9-9A55-4656-AF35-2AFC01014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B277D-C778-4DA5-8F2C-9175B68E5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3BCB49-4CEC-4FC3-9B71-B573167881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Контекст за Локален  Економски</a:t>
            </a:r>
            <a:r>
              <a:rPr b="1" spc="-5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64959"/>
            <a:ext cx="7764145" cy="398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330" marR="2807970" indent="-469265">
              <a:lnSpc>
                <a:spcPts val="3240"/>
              </a:lnSpc>
            </a:pPr>
            <a:r>
              <a:rPr sz="3000" b="1" i="1" spc="-5" dirty="0">
                <a:latin typeface="Verdana"/>
                <a:cs typeface="Verdana"/>
              </a:rPr>
              <a:t>Политички, владини</a:t>
            </a:r>
            <a:r>
              <a:rPr sz="3000" b="1" i="1" spc="-90" dirty="0">
                <a:latin typeface="Verdana"/>
                <a:cs typeface="Verdana"/>
              </a:rPr>
              <a:t> </a:t>
            </a:r>
            <a:r>
              <a:rPr sz="3000" b="1" i="1" dirty="0">
                <a:latin typeface="Verdana"/>
                <a:cs typeface="Verdana"/>
              </a:rPr>
              <a:t>и  </a:t>
            </a:r>
            <a:r>
              <a:rPr sz="3000" b="1" i="1" spc="-5" dirty="0">
                <a:latin typeface="Verdana"/>
                <a:cs typeface="Verdana"/>
              </a:rPr>
              <a:t>регулаторни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Паѓање на трговските</a:t>
            </a:r>
            <a:r>
              <a:rPr sz="3000" spc="-36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бариери</a:t>
            </a:r>
            <a:endParaRPr sz="3000">
              <a:latin typeface="Verdana"/>
              <a:cs typeface="Verdana"/>
            </a:endParaRPr>
          </a:p>
          <a:p>
            <a:pPr marL="481965" marR="514350" indent="-469900">
              <a:lnSpc>
                <a:spcPts val="3240"/>
              </a:lnSpc>
              <a:spcBef>
                <a:spcPts val="76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Влијанијата на глобалните  стандарди за заштита на животна  средина </a:t>
            </a:r>
            <a:r>
              <a:rPr sz="3000" dirty="0">
                <a:latin typeface="Verdana"/>
                <a:cs typeface="Verdana"/>
              </a:rPr>
              <a:t>и </a:t>
            </a:r>
            <a:r>
              <a:rPr sz="3000" spc="-5" dirty="0">
                <a:latin typeface="Verdana"/>
                <a:cs typeface="Verdana"/>
              </a:rPr>
              <a:t>стандарди за</a:t>
            </a:r>
            <a:r>
              <a:rPr sz="3000" spc="-3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трудот</a:t>
            </a:r>
            <a:endParaRPr sz="3000">
              <a:latin typeface="Verdana"/>
              <a:cs typeface="Verdana"/>
            </a:endParaRPr>
          </a:p>
          <a:p>
            <a:pPr marL="481965" marR="5080" indent="-469900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Влијанието на регионалното  </a:t>
            </a:r>
            <a:r>
              <a:rPr sz="3000" dirty="0">
                <a:latin typeface="Verdana"/>
                <a:cs typeface="Verdana"/>
              </a:rPr>
              <a:t>трговско </a:t>
            </a:r>
            <a:r>
              <a:rPr sz="3000" spc="-5" dirty="0">
                <a:latin typeface="Verdana"/>
                <a:cs typeface="Verdana"/>
              </a:rPr>
              <a:t>групирање </a:t>
            </a:r>
            <a:r>
              <a:rPr sz="3000" dirty="0">
                <a:latin typeface="Verdana"/>
                <a:cs typeface="Verdana"/>
              </a:rPr>
              <a:t>и </a:t>
            </a:r>
            <a:r>
              <a:rPr sz="3000" spc="-5" dirty="0">
                <a:latin typeface="Verdana"/>
                <a:cs typeface="Verdana"/>
              </a:rPr>
              <a:t>регионалните  интегративни</a:t>
            </a:r>
            <a:r>
              <a:rPr sz="3000" spc="-4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процеси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8141333-7CDC-421A-8F2E-C3F5E2959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F2FFF02-09EF-47BF-801F-ED01F8861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C5D36C-DD45-4064-A87A-F20BC1B71C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Што </a:t>
            </a:r>
            <a:r>
              <a:rPr b="1" spc="-5" dirty="0">
                <a:latin typeface="Verdana"/>
                <a:cs typeface="Verdana"/>
              </a:rPr>
              <a:t>е локален економски 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55"/>
            <a:ext cx="7705725" cy="2759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Целта на локалниот економски  развој </a:t>
            </a:r>
            <a:r>
              <a:rPr sz="3000" dirty="0">
                <a:latin typeface="Verdana"/>
                <a:cs typeface="Verdana"/>
              </a:rPr>
              <a:t>е </a:t>
            </a:r>
            <a:r>
              <a:rPr sz="3000" spc="-5" dirty="0">
                <a:latin typeface="Verdana"/>
                <a:cs typeface="Verdana"/>
              </a:rPr>
              <a:t>да </a:t>
            </a:r>
            <a:r>
              <a:rPr sz="3000" dirty="0">
                <a:latin typeface="Verdana"/>
                <a:cs typeface="Verdana"/>
              </a:rPr>
              <a:t>ги </a:t>
            </a:r>
            <a:r>
              <a:rPr sz="3000" spc="-5" dirty="0">
                <a:latin typeface="Verdana"/>
                <a:cs typeface="Verdana"/>
              </a:rPr>
              <a:t>изгради економските  капацитети на една област </a:t>
            </a:r>
            <a:r>
              <a:rPr sz="3000" dirty="0">
                <a:latin typeface="Verdana"/>
                <a:cs typeface="Verdana"/>
              </a:rPr>
              <a:t>со </a:t>
            </a:r>
            <a:r>
              <a:rPr sz="3000" spc="-5" dirty="0">
                <a:latin typeface="Verdana"/>
                <a:cs typeface="Verdana"/>
              </a:rPr>
              <a:t>цел  да </a:t>
            </a:r>
            <a:r>
              <a:rPr sz="3000" dirty="0">
                <a:latin typeface="Verdana"/>
                <a:cs typeface="Verdana"/>
              </a:rPr>
              <a:t>ја </a:t>
            </a:r>
            <a:r>
              <a:rPr sz="3000" spc="-5" dirty="0">
                <a:latin typeface="Verdana"/>
                <a:cs typeface="Verdana"/>
              </a:rPr>
              <a:t>подобри нејзината економска  иднина </a:t>
            </a:r>
            <a:r>
              <a:rPr sz="3000" dirty="0">
                <a:latin typeface="Verdana"/>
                <a:cs typeface="Verdana"/>
              </a:rPr>
              <a:t>и </a:t>
            </a:r>
            <a:r>
              <a:rPr sz="3000" spc="-5" dirty="0">
                <a:latin typeface="Verdana"/>
                <a:cs typeface="Verdana"/>
              </a:rPr>
              <a:t>квалитет на живот за сите  </a:t>
            </a:r>
            <a:r>
              <a:rPr sz="3000" dirty="0">
                <a:latin typeface="Verdana"/>
                <a:cs typeface="Verdana"/>
              </a:rPr>
              <a:t>кои </a:t>
            </a:r>
            <a:r>
              <a:rPr sz="3000" spc="-5" dirty="0">
                <a:latin typeface="Verdana"/>
                <a:cs typeface="Verdana"/>
              </a:rPr>
              <a:t>опстојуваат на</a:t>
            </a:r>
            <a:r>
              <a:rPr sz="3000" spc="-6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истата.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B2A5DA-3017-4E9B-BEB1-D02BEDCF4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2D01AA-F7A8-4499-B020-410A69095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0E2603-6FEB-41B8-A925-FD21C1FB5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Контекст за Локален  Економски</a:t>
            </a:r>
            <a:r>
              <a:rPr b="1" spc="-5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28388"/>
            <a:ext cx="7405370" cy="31838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00" b="1" i="1" spc="-5" dirty="0">
                <a:latin typeface="Verdana"/>
                <a:cs typeface="Verdana"/>
              </a:rPr>
              <a:t>национално</a:t>
            </a:r>
            <a:r>
              <a:rPr sz="2100" b="1" i="1" spc="-90" dirty="0">
                <a:latin typeface="Verdana"/>
                <a:cs typeface="Verdana"/>
              </a:rPr>
              <a:t> </a:t>
            </a:r>
            <a:r>
              <a:rPr sz="2100" b="1" i="1" dirty="0">
                <a:latin typeface="Verdana"/>
                <a:cs typeface="Verdana"/>
              </a:rPr>
              <a:t>ниво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5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Макроекономската </a:t>
            </a:r>
            <a:r>
              <a:rPr sz="2100" dirty="0">
                <a:latin typeface="Verdana"/>
                <a:cs typeface="Verdana"/>
              </a:rPr>
              <a:t>и </a:t>
            </a:r>
            <a:r>
              <a:rPr sz="2100" spc="-5" dirty="0">
                <a:latin typeface="Verdana"/>
                <a:cs typeface="Verdana"/>
              </a:rPr>
              <a:t>политичката</a:t>
            </a:r>
            <a:r>
              <a:rPr sz="2100" spc="-25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стабилност</a:t>
            </a:r>
            <a:endParaRPr sz="2100">
              <a:latin typeface="Verdana"/>
              <a:cs typeface="Verdana"/>
            </a:endParaRPr>
          </a:p>
          <a:p>
            <a:pPr marL="481965" marR="565150" indent="-469900">
              <a:lnSpc>
                <a:spcPts val="2270"/>
              </a:lnSpc>
              <a:spcBef>
                <a:spcPts val="53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Фискалната </a:t>
            </a:r>
            <a:r>
              <a:rPr sz="2100" dirty="0">
                <a:latin typeface="Verdana"/>
                <a:cs typeface="Verdana"/>
              </a:rPr>
              <a:t>и</a:t>
            </a:r>
            <a:r>
              <a:rPr sz="2100" spc="1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политичката</a:t>
            </a:r>
            <a:r>
              <a:rPr sz="210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децентрализација </a:t>
            </a:r>
            <a:r>
              <a:rPr sz="210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(светски</a:t>
            </a:r>
            <a:r>
              <a:rPr sz="2100" spc="-65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тренд)</a:t>
            </a:r>
            <a:endParaRPr sz="2100">
              <a:latin typeface="Verdana"/>
              <a:cs typeface="Verdana"/>
            </a:endParaRPr>
          </a:p>
          <a:p>
            <a:pPr marL="481965" marR="5080" indent="-469900">
              <a:lnSpc>
                <a:spcPts val="2270"/>
              </a:lnSpc>
              <a:spcBef>
                <a:spcPts val="495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Широко распространетата приватизација</a:t>
            </a:r>
            <a:r>
              <a:rPr sz="2100" spc="5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на </a:t>
            </a:r>
            <a:r>
              <a:rPr sz="2100" spc="-5" dirty="0">
                <a:latin typeface="Verdana"/>
                <a:cs typeface="Verdana"/>
              </a:rPr>
              <a:t>сите </a:t>
            </a:r>
            <a:r>
              <a:rPr sz="210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индустрии </a:t>
            </a:r>
            <a:r>
              <a:rPr sz="2100" dirty="0">
                <a:latin typeface="Verdana"/>
                <a:cs typeface="Verdana"/>
              </a:rPr>
              <a:t>и </a:t>
            </a:r>
            <a:r>
              <a:rPr sz="2100" spc="-5" dirty="0">
                <a:latin typeface="Verdana"/>
                <a:cs typeface="Verdana"/>
              </a:rPr>
              <a:t>децентрализирањето </a:t>
            </a:r>
            <a:r>
              <a:rPr sz="2100" dirty="0">
                <a:latin typeface="Verdana"/>
                <a:cs typeface="Verdana"/>
              </a:rPr>
              <a:t>на </a:t>
            </a:r>
            <a:r>
              <a:rPr sz="2100" spc="-5" dirty="0">
                <a:latin typeface="Verdana"/>
                <a:cs typeface="Verdana"/>
              </a:rPr>
              <a:t>владините  услуги</a:t>
            </a:r>
            <a:endParaRPr sz="2100">
              <a:latin typeface="Verdana"/>
              <a:cs typeface="Verdana"/>
            </a:endParaRPr>
          </a:p>
          <a:p>
            <a:pPr marL="481965" marR="99060" indent="-469900">
              <a:lnSpc>
                <a:spcPts val="2270"/>
              </a:lnSpc>
              <a:spcBef>
                <a:spcPts val="50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Зголемената демократизација која</a:t>
            </a:r>
            <a:r>
              <a:rPr sz="2100" spc="-1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носи</a:t>
            </a:r>
            <a:r>
              <a:rPr sz="2100" spc="1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поголем </a:t>
            </a:r>
            <a:r>
              <a:rPr sz="210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притисок </a:t>
            </a:r>
            <a:r>
              <a:rPr sz="2100" dirty="0">
                <a:latin typeface="Verdana"/>
                <a:cs typeface="Verdana"/>
              </a:rPr>
              <a:t>и </a:t>
            </a:r>
            <a:r>
              <a:rPr sz="2100" spc="-5" dirty="0">
                <a:latin typeface="Verdana"/>
                <a:cs typeface="Verdana"/>
              </a:rPr>
              <a:t>очекувања </a:t>
            </a:r>
            <a:r>
              <a:rPr sz="2100" dirty="0">
                <a:latin typeface="Verdana"/>
                <a:cs typeface="Verdana"/>
              </a:rPr>
              <a:t>кај </a:t>
            </a:r>
            <a:r>
              <a:rPr sz="2100" spc="-5" dirty="0">
                <a:latin typeface="Verdana"/>
                <a:cs typeface="Verdana"/>
              </a:rPr>
              <a:t>индивидуалците </a:t>
            </a:r>
            <a:r>
              <a:rPr sz="2100" dirty="0">
                <a:latin typeface="Verdana"/>
                <a:cs typeface="Verdana"/>
              </a:rPr>
              <a:t>и  </a:t>
            </a:r>
            <a:r>
              <a:rPr sz="2100" spc="-5" dirty="0">
                <a:latin typeface="Verdana"/>
                <a:cs typeface="Verdana"/>
              </a:rPr>
              <a:t>групите</a:t>
            </a:r>
            <a:endParaRPr sz="21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A641F6-CA5C-4AFA-A551-693CF0B59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314A0F-E429-4231-9EAC-E52FFC326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29FE85-0156-4317-A844-970B9EA8E0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Контекст за Локален  Економски</a:t>
            </a:r>
            <a:r>
              <a:rPr b="1" spc="-5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28388"/>
            <a:ext cx="7782559" cy="3599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00" b="1" i="1" spc="-5" dirty="0">
                <a:latin typeface="Verdana"/>
                <a:cs typeface="Verdana"/>
              </a:rPr>
              <a:t>национално</a:t>
            </a:r>
            <a:r>
              <a:rPr sz="2100" b="1" i="1" spc="-90" dirty="0">
                <a:latin typeface="Verdana"/>
                <a:cs typeface="Verdana"/>
              </a:rPr>
              <a:t> </a:t>
            </a:r>
            <a:r>
              <a:rPr sz="2100" b="1" i="1" dirty="0">
                <a:latin typeface="Verdana"/>
                <a:cs typeface="Verdana"/>
              </a:rPr>
              <a:t>ниво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5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Националните индустриски </a:t>
            </a:r>
            <a:r>
              <a:rPr sz="2100" dirty="0">
                <a:latin typeface="Verdana"/>
                <a:cs typeface="Verdana"/>
              </a:rPr>
              <a:t>и </a:t>
            </a:r>
            <a:r>
              <a:rPr sz="2100" spc="-5" dirty="0">
                <a:latin typeface="Verdana"/>
                <a:cs typeface="Verdana"/>
              </a:rPr>
              <a:t>еконосмки</a:t>
            </a:r>
            <a:r>
              <a:rPr sz="2100" spc="-15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политики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50"/>
              </a:spcBef>
              <a:tabLst>
                <a:tab pos="481965" algn="l"/>
                <a:tab pos="174942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Шемите	</a:t>
            </a:r>
            <a:r>
              <a:rPr sz="2100" dirty="0">
                <a:latin typeface="Verdana"/>
                <a:cs typeface="Verdana"/>
              </a:rPr>
              <a:t>за поттикнување на</a:t>
            </a:r>
            <a:r>
              <a:rPr sz="2100" spc="-114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индустријата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5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Даночната </a:t>
            </a:r>
            <a:r>
              <a:rPr sz="2100" dirty="0">
                <a:latin typeface="Verdana"/>
                <a:cs typeface="Verdana"/>
              </a:rPr>
              <a:t>и </a:t>
            </a:r>
            <a:r>
              <a:rPr sz="2100" spc="-5" dirty="0">
                <a:latin typeface="Verdana"/>
                <a:cs typeface="Verdana"/>
              </a:rPr>
              <a:t>регулаторната</a:t>
            </a:r>
            <a:r>
              <a:rPr sz="2100" spc="-4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реформа</a:t>
            </a:r>
            <a:endParaRPr sz="2100">
              <a:latin typeface="Verdana"/>
              <a:cs typeface="Verdana"/>
            </a:endParaRPr>
          </a:p>
          <a:p>
            <a:pPr marL="481965" marR="5080" indent="-469900">
              <a:lnSpc>
                <a:spcPts val="2270"/>
              </a:lnSpc>
              <a:spcBef>
                <a:spcPts val="53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Само одредени бизниси гледаат </a:t>
            </a:r>
            <a:r>
              <a:rPr sz="2100" dirty="0">
                <a:latin typeface="Verdana"/>
                <a:cs typeface="Verdana"/>
              </a:rPr>
              <a:t>да </a:t>
            </a:r>
            <a:r>
              <a:rPr sz="2100" spc="-5" dirty="0">
                <a:latin typeface="Verdana"/>
                <a:cs typeface="Verdana"/>
              </a:rPr>
              <a:t>се</a:t>
            </a:r>
            <a:r>
              <a:rPr sz="2100" spc="-2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лоцираат</a:t>
            </a:r>
            <a:r>
              <a:rPr sz="2100" spc="-10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или  </a:t>
            </a:r>
            <a:r>
              <a:rPr sz="2100" spc="-5" dirty="0">
                <a:latin typeface="Verdana"/>
                <a:cs typeface="Verdana"/>
              </a:rPr>
              <a:t>рашируваат </a:t>
            </a:r>
            <a:r>
              <a:rPr sz="2100" dirty="0">
                <a:latin typeface="Verdana"/>
                <a:cs typeface="Verdana"/>
              </a:rPr>
              <a:t>на </a:t>
            </a:r>
            <a:r>
              <a:rPr sz="2100" spc="-5" dirty="0">
                <a:latin typeface="Verdana"/>
                <a:cs typeface="Verdana"/>
              </a:rPr>
              <a:t>предностите </a:t>
            </a:r>
            <a:r>
              <a:rPr sz="2100" dirty="0">
                <a:latin typeface="Verdana"/>
                <a:cs typeface="Verdana"/>
              </a:rPr>
              <a:t>на </a:t>
            </a:r>
            <a:r>
              <a:rPr sz="2100" spc="-5" dirty="0">
                <a:latin typeface="Verdana"/>
                <a:cs typeface="Verdana"/>
              </a:rPr>
              <a:t>одреден град </a:t>
            </a:r>
            <a:r>
              <a:rPr sz="2100" dirty="0">
                <a:latin typeface="Verdana"/>
                <a:cs typeface="Verdana"/>
              </a:rPr>
              <a:t>или  </a:t>
            </a:r>
            <a:r>
              <a:rPr sz="2100" spc="-5" dirty="0">
                <a:latin typeface="Verdana"/>
                <a:cs typeface="Verdana"/>
              </a:rPr>
              <a:t>микро</a:t>
            </a:r>
            <a:r>
              <a:rPr sz="2100" spc="-6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локација.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1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предности од цел</a:t>
            </a:r>
            <a:r>
              <a:rPr sz="2100" spc="-6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регион.</a:t>
            </a:r>
            <a:endParaRPr sz="2100">
              <a:latin typeface="Verdana"/>
              <a:cs typeface="Verdana"/>
            </a:endParaRPr>
          </a:p>
          <a:p>
            <a:pPr marL="481965" marR="146050" indent="-469900">
              <a:lnSpc>
                <a:spcPts val="2270"/>
              </a:lnSpc>
              <a:spcBef>
                <a:spcPts val="53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натпреваруваат </a:t>
            </a:r>
            <a:r>
              <a:rPr sz="2100" dirty="0">
                <a:latin typeface="Verdana"/>
                <a:cs typeface="Verdana"/>
              </a:rPr>
              <a:t>да </a:t>
            </a:r>
            <a:r>
              <a:rPr sz="2100" spc="-5" dirty="0">
                <a:latin typeface="Verdana"/>
                <a:cs typeface="Verdana"/>
              </a:rPr>
              <a:t>привлечат</a:t>
            </a:r>
            <a:r>
              <a:rPr sz="2100" spc="-35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инвестиции</a:t>
            </a:r>
            <a:r>
              <a:rPr sz="2100" spc="10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VS.,  </a:t>
            </a:r>
            <a:r>
              <a:rPr sz="2100" spc="-5" dirty="0">
                <a:latin typeface="Verdana"/>
                <a:cs typeface="Verdana"/>
              </a:rPr>
              <a:t>можности </a:t>
            </a:r>
            <a:r>
              <a:rPr sz="2100" dirty="0">
                <a:latin typeface="Verdana"/>
                <a:cs typeface="Verdana"/>
              </a:rPr>
              <a:t>за </a:t>
            </a:r>
            <a:r>
              <a:rPr sz="2100" spc="-5" dirty="0">
                <a:latin typeface="Verdana"/>
                <a:cs typeface="Verdana"/>
              </a:rPr>
              <a:t>соработка помеѓу </a:t>
            </a:r>
            <a:r>
              <a:rPr sz="2100" dirty="0">
                <a:latin typeface="Verdana"/>
                <a:cs typeface="Verdana"/>
              </a:rPr>
              <a:t>нив и </a:t>
            </a:r>
            <a:r>
              <a:rPr sz="2100" spc="-5" dirty="0">
                <a:latin typeface="Verdana"/>
                <a:cs typeface="Verdana"/>
              </a:rPr>
              <a:t>регионалните  институции.</a:t>
            </a:r>
            <a:endParaRPr sz="21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47BD760-B988-489B-B037-733BCC7DF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F9D80D-C6E6-493F-9F63-8F9C1097F2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F81872-0C95-4ED9-A902-EF7E188D37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Локален </a:t>
            </a:r>
            <a:r>
              <a:rPr b="1" spc="-5" dirty="0">
                <a:latin typeface="Verdana"/>
                <a:cs typeface="Verdana"/>
              </a:rPr>
              <a:t>економски </a:t>
            </a:r>
            <a:r>
              <a:rPr b="1" spc="-10" dirty="0">
                <a:latin typeface="Verdana"/>
                <a:cs typeface="Verdana"/>
              </a:rPr>
              <a:t>развој </a:t>
            </a:r>
            <a:r>
              <a:rPr b="1" spc="-5" dirty="0">
                <a:latin typeface="Verdana"/>
                <a:cs typeface="Verdana"/>
              </a:rPr>
              <a:t>–  </a:t>
            </a:r>
            <a:r>
              <a:rPr b="1" spc="-10" dirty="0">
                <a:latin typeface="Verdana"/>
                <a:cs typeface="Verdana"/>
              </a:rPr>
              <a:t>стратешко </a:t>
            </a:r>
            <a:r>
              <a:rPr b="1" spc="-5" dirty="0">
                <a:latin typeface="Verdana"/>
                <a:cs typeface="Verdana"/>
              </a:rPr>
              <a:t>планирање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02895" rIns="0" bIns="0" rtlCol="0">
            <a:spAutoFit/>
          </a:bodyPr>
          <a:lstStyle/>
          <a:p>
            <a:pPr marL="481965" marR="1031240" indent="-469900">
              <a:lnSpc>
                <a:spcPts val="3240"/>
              </a:lnSpc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интегриран дел </a:t>
            </a:r>
            <a:r>
              <a:rPr dirty="0"/>
              <a:t>од </a:t>
            </a:r>
            <a:r>
              <a:rPr spc="-5" dirty="0"/>
              <a:t>пошироко  стратшко планирање за некој  подрегион </a:t>
            </a:r>
            <a:r>
              <a:rPr dirty="0"/>
              <a:t>– </a:t>
            </a:r>
            <a:r>
              <a:rPr spc="-5" dirty="0"/>
              <a:t>град или рурална  област</a:t>
            </a:r>
          </a:p>
          <a:p>
            <a:pPr marL="481965" marR="5080" indent="-469900">
              <a:lnSpc>
                <a:spcPts val="3240"/>
              </a:lnSpc>
              <a:spcBef>
                <a:spcPts val="720"/>
              </a:spcBef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потенцирање на приоритетните  прашања </a:t>
            </a:r>
            <a:r>
              <a:rPr dirty="0"/>
              <a:t>и </a:t>
            </a:r>
            <a:r>
              <a:rPr spc="-5" dirty="0"/>
              <a:t>искористување на  лимитираните </a:t>
            </a:r>
            <a:r>
              <a:rPr dirty="0"/>
              <a:t>ресурси кои </a:t>
            </a:r>
            <a:r>
              <a:rPr spc="-5" dirty="0"/>
              <a:t>постојат  на локално</a:t>
            </a:r>
            <a:r>
              <a:rPr spc="-65" dirty="0"/>
              <a:t> </a:t>
            </a:r>
            <a:r>
              <a:rPr spc="-5" dirty="0"/>
              <a:t>ниво.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DC5093-A9C0-457A-A8C9-CCFA43DFB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A4463D-4158-42D0-833F-A307BC724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22F658-4AD1-4D39-8098-123BB821DF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b="1" spc="-10" dirty="0">
                <a:latin typeface="Verdana"/>
                <a:cs typeface="Verdana"/>
              </a:rPr>
              <a:t>Локален </a:t>
            </a:r>
            <a:r>
              <a:rPr b="1" spc="-5" dirty="0">
                <a:latin typeface="Verdana"/>
                <a:cs typeface="Verdana"/>
              </a:rPr>
              <a:t>економски </a:t>
            </a:r>
            <a:r>
              <a:rPr b="1" spc="-10" dirty="0">
                <a:latin typeface="Verdana"/>
                <a:cs typeface="Verdana"/>
              </a:rPr>
              <a:t>развој </a:t>
            </a:r>
            <a:r>
              <a:rPr b="1" spc="-5" dirty="0">
                <a:latin typeface="Verdana"/>
                <a:cs typeface="Verdana"/>
              </a:rPr>
              <a:t>–  </a:t>
            </a:r>
            <a:r>
              <a:rPr b="1" spc="-10" dirty="0">
                <a:latin typeface="Verdana"/>
                <a:cs typeface="Verdana"/>
              </a:rPr>
              <a:t>стратешко </a:t>
            </a:r>
            <a:r>
              <a:rPr b="1" spc="-5" dirty="0">
                <a:latin typeface="Verdana"/>
                <a:cs typeface="Verdana"/>
              </a:rPr>
              <a:t>планирање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13135"/>
            <a:ext cx="7693025" cy="4131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i="1" spc="-5" dirty="0">
                <a:latin typeface="Verdana"/>
                <a:cs typeface="Verdana"/>
              </a:rPr>
              <a:t>Фаза </a:t>
            </a:r>
            <a:r>
              <a:rPr sz="3000" i="1" dirty="0">
                <a:latin typeface="Verdana"/>
                <a:cs typeface="Verdana"/>
              </a:rPr>
              <a:t>1:</a:t>
            </a:r>
            <a:r>
              <a:rPr sz="3000" i="1" spc="-385" dirty="0">
                <a:latin typeface="Verdana"/>
                <a:cs typeface="Verdana"/>
              </a:rPr>
              <a:t> </a:t>
            </a:r>
            <a:r>
              <a:rPr sz="3000" i="1" spc="-5" dirty="0">
                <a:latin typeface="Verdana"/>
                <a:cs typeface="Verdana"/>
              </a:rPr>
              <a:t>Организирање</a:t>
            </a:r>
            <a:endParaRPr sz="3000">
              <a:latin typeface="Verdana"/>
              <a:cs typeface="Verdana"/>
            </a:endParaRPr>
          </a:p>
          <a:p>
            <a:pPr marL="481330" marR="5080" indent="-469265">
              <a:lnSpc>
                <a:spcPts val="3240"/>
              </a:lnSpc>
              <a:spcBef>
                <a:spcPts val="76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i="1" spc="-5" dirty="0">
                <a:latin typeface="Verdana"/>
                <a:cs typeface="Verdana"/>
              </a:rPr>
              <a:t>Фаза </a:t>
            </a:r>
            <a:r>
              <a:rPr sz="3000" i="1" dirty="0">
                <a:latin typeface="Verdana"/>
                <a:cs typeface="Verdana"/>
              </a:rPr>
              <a:t>2: </a:t>
            </a:r>
            <a:r>
              <a:rPr sz="3000" i="1" spc="-5" dirty="0">
                <a:latin typeface="Verdana"/>
                <a:cs typeface="Verdana"/>
              </a:rPr>
              <a:t>Спроведување проценка</a:t>
            </a:r>
            <a:r>
              <a:rPr sz="3000" i="1" spc="-335" dirty="0">
                <a:latin typeface="Verdana"/>
                <a:cs typeface="Verdana"/>
              </a:rPr>
              <a:t> </a:t>
            </a:r>
            <a:r>
              <a:rPr sz="3000" i="1" spc="-5" dirty="0">
                <a:latin typeface="Verdana"/>
                <a:cs typeface="Verdana"/>
              </a:rPr>
              <a:t>на  Локаланата</a:t>
            </a:r>
            <a:r>
              <a:rPr sz="3000" i="1" spc="-70" dirty="0">
                <a:latin typeface="Verdana"/>
                <a:cs typeface="Verdana"/>
              </a:rPr>
              <a:t> </a:t>
            </a:r>
            <a:r>
              <a:rPr sz="3000" i="1" spc="-5" dirty="0">
                <a:latin typeface="Verdana"/>
                <a:cs typeface="Verdana"/>
              </a:rPr>
              <a:t>Економија</a:t>
            </a:r>
            <a:endParaRPr sz="3000">
              <a:latin typeface="Verdana"/>
              <a:cs typeface="Verdana"/>
            </a:endParaRPr>
          </a:p>
          <a:p>
            <a:pPr marL="481330" marR="645795" indent="-469265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i="1" spc="-5" dirty="0">
                <a:latin typeface="Verdana"/>
                <a:cs typeface="Verdana"/>
              </a:rPr>
              <a:t>Фаза </a:t>
            </a:r>
            <a:r>
              <a:rPr sz="3000" i="1" dirty="0">
                <a:latin typeface="Verdana"/>
                <a:cs typeface="Verdana"/>
              </a:rPr>
              <a:t>3: </a:t>
            </a:r>
            <a:r>
              <a:rPr sz="3000" i="1" spc="-5" dirty="0">
                <a:latin typeface="Verdana"/>
                <a:cs typeface="Verdana"/>
              </a:rPr>
              <a:t>Развој на стратегиите</a:t>
            </a:r>
            <a:r>
              <a:rPr sz="3000" i="1" spc="-325" dirty="0">
                <a:latin typeface="Verdana"/>
                <a:cs typeface="Verdana"/>
              </a:rPr>
              <a:t> </a:t>
            </a:r>
            <a:r>
              <a:rPr sz="3000" i="1" spc="-5" dirty="0">
                <a:latin typeface="Verdana"/>
                <a:cs typeface="Verdana"/>
              </a:rPr>
              <a:t>за  локален економски</a:t>
            </a:r>
            <a:r>
              <a:rPr sz="3000" i="1" spc="5" dirty="0">
                <a:latin typeface="Verdana"/>
                <a:cs typeface="Verdana"/>
              </a:rPr>
              <a:t> </a:t>
            </a:r>
            <a:r>
              <a:rPr sz="3000" i="1" spc="-5" dirty="0">
                <a:latin typeface="Verdana"/>
                <a:cs typeface="Verdana"/>
              </a:rPr>
              <a:t>развој</a:t>
            </a:r>
            <a:endParaRPr sz="3000">
              <a:latin typeface="Verdana"/>
              <a:cs typeface="Verdana"/>
            </a:endParaRPr>
          </a:p>
          <a:p>
            <a:pPr marL="481965" marR="1688464" indent="-469900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i="1" spc="-5" dirty="0">
                <a:latin typeface="Verdana"/>
                <a:cs typeface="Verdana"/>
              </a:rPr>
              <a:t>Фаза </a:t>
            </a:r>
            <a:r>
              <a:rPr sz="3000" i="1" dirty="0">
                <a:latin typeface="Verdana"/>
                <a:cs typeface="Verdana"/>
              </a:rPr>
              <a:t>4: </a:t>
            </a:r>
            <a:r>
              <a:rPr sz="3000" i="1" spc="-5" dirty="0">
                <a:latin typeface="Verdana"/>
                <a:cs typeface="Verdana"/>
              </a:rPr>
              <a:t>Имплементација</a:t>
            </a:r>
            <a:r>
              <a:rPr sz="3000" i="1" spc="-380" dirty="0">
                <a:latin typeface="Verdana"/>
                <a:cs typeface="Verdana"/>
              </a:rPr>
              <a:t> </a:t>
            </a:r>
            <a:r>
              <a:rPr sz="3000" i="1" spc="-5" dirty="0">
                <a:latin typeface="Verdana"/>
                <a:cs typeface="Verdana"/>
              </a:rPr>
              <a:t>на  стратегиите за</a:t>
            </a:r>
            <a:r>
              <a:rPr sz="3000" i="1" spc="-60" dirty="0">
                <a:latin typeface="Verdana"/>
                <a:cs typeface="Verdana"/>
              </a:rPr>
              <a:t> </a:t>
            </a:r>
            <a:r>
              <a:rPr sz="3000" i="1" dirty="0">
                <a:latin typeface="Verdana"/>
                <a:cs typeface="Verdana"/>
              </a:rPr>
              <a:t>ЛЕР</a:t>
            </a:r>
            <a:endParaRPr sz="3000">
              <a:latin typeface="Verdana"/>
              <a:cs typeface="Verdana"/>
            </a:endParaRPr>
          </a:p>
          <a:p>
            <a:pPr marL="481330" marR="146685" indent="-469265">
              <a:lnSpc>
                <a:spcPts val="3240"/>
              </a:lnSpc>
              <a:spcBef>
                <a:spcPts val="715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i="1" spc="-5" dirty="0">
                <a:latin typeface="Verdana"/>
                <a:cs typeface="Verdana"/>
              </a:rPr>
              <a:t>Фаза </a:t>
            </a:r>
            <a:r>
              <a:rPr sz="3000" i="1" dirty="0">
                <a:latin typeface="Verdana"/>
                <a:cs typeface="Verdana"/>
              </a:rPr>
              <a:t>5: </a:t>
            </a:r>
            <a:r>
              <a:rPr sz="3000" i="1" spc="-5" dirty="0">
                <a:latin typeface="Verdana"/>
                <a:cs typeface="Verdana"/>
              </a:rPr>
              <a:t>Преглед на стратегијата</a:t>
            </a:r>
            <a:r>
              <a:rPr sz="3000" i="1" spc="-325" dirty="0">
                <a:latin typeface="Verdana"/>
                <a:cs typeface="Verdana"/>
              </a:rPr>
              <a:t> </a:t>
            </a:r>
            <a:r>
              <a:rPr sz="3000" i="1" spc="-5" dirty="0">
                <a:latin typeface="Verdana"/>
                <a:cs typeface="Verdana"/>
              </a:rPr>
              <a:t>за  </a:t>
            </a:r>
            <a:r>
              <a:rPr sz="3000" i="1" dirty="0">
                <a:latin typeface="Verdana"/>
                <a:cs typeface="Verdana"/>
              </a:rPr>
              <a:t>ЛЕР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7B7565-E3CD-4182-915D-E1ADD35FE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ED9B35-8066-46F4-85D4-E7BF537C4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244786-C950-4CD8-8507-CA20A68E27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10" dirty="0"/>
              <a:t>Извори за финансирање на </a:t>
            </a:r>
            <a:r>
              <a:rPr spc="-5" dirty="0"/>
              <a:t>ЛЕР  </a:t>
            </a:r>
            <a:r>
              <a:rPr spc="-10" dirty="0"/>
              <a:t>инцијативи</a:t>
            </a:r>
            <a:r>
              <a:rPr spc="-25" dirty="0"/>
              <a:t> </a:t>
            </a:r>
            <a:r>
              <a:rPr spc="-5" dirty="0"/>
              <a:t>се: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64456"/>
            <a:ext cx="7807959" cy="3211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220345" indent="-469900">
              <a:lnSpc>
                <a:spcPts val="2270"/>
              </a:lnSpc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Приходите </a:t>
            </a:r>
            <a:r>
              <a:rPr sz="2100" dirty="0">
                <a:latin typeface="Verdana"/>
                <a:cs typeface="Verdana"/>
              </a:rPr>
              <a:t>на локалните </a:t>
            </a:r>
            <a:r>
              <a:rPr sz="2100" spc="-5" dirty="0">
                <a:latin typeface="Verdana"/>
                <a:cs typeface="Verdana"/>
              </a:rPr>
              <a:t>власти </a:t>
            </a:r>
            <a:r>
              <a:rPr sz="2100" dirty="0">
                <a:latin typeface="Verdana"/>
                <a:cs typeface="Verdana"/>
              </a:rPr>
              <a:t>кои </a:t>
            </a:r>
            <a:r>
              <a:rPr sz="2100" spc="-5" dirty="0">
                <a:latin typeface="Verdana"/>
                <a:cs typeface="Verdana"/>
              </a:rPr>
              <a:t>се</a:t>
            </a:r>
            <a:r>
              <a:rPr sz="2100" spc="-9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собрани</a:t>
            </a:r>
            <a:r>
              <a:rPr sz="2100" spc="25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од </a:t>
            </a:r>
            <a:r>
              <a:rPr sz="210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вообичаените извори </a:t>
            </a:r>
            <a:r>
              <a:rPr sz="2100" dirty="0">
                <a:latin typeface="Verdana"/>
                <a:cs typeface="Verdana"/>
              </a:rPr>
              <a:t>на</a:t>
            </a:r>
            <a:r>
              <a:rPr sz="2100" spc="-25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приход;</a:t>
            </a:r>
            <a:endParaRPr sz="2100">
              <a:latin typeface="Verdana"/>
              <a:cs typeface="Verdana"/>
            </a:endParaRPr>
          </a:p>
          <a:p>
            <a:pPr marL="481965" marR="66675" indent="-469900">
              <a:lnSpc>
                <a:spcPts val="2270"/>
              </a:lnSpc>
              <a:spcBef>
                <a:spcPts val="50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Продажба </a:t>
            </a:r>
            <a:r>
              <a:rPr sz="2100" dirty="0">
                <a:latin typeface="Verdana"/>
                <a:cs typeface="Verdana"/>
              </a:rPr>
              <a:t>или </a:t>
            </a:r>
            <a:r>
              <a:rPr sz="2100" spc="-5" dirty="0">
                <a:latin typeface="Verdana"/>
                <a:cs typeface="Verdana"/>
              </a:rPr>
              <a:t>изнајмување </a:t>
            </a:r>
            <a:r>
              <a:rPr sz="2100" dirty="0">
                <a:latin typeface="Verdana"/>
                <a:cs typeface="Verdana"/>
              </a:rPr>
              <a:t>на</a:t>
            </a:r>
            <a:r>
              <a:rPr sz="2100" spc="-1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индустриски</a:t>
            </a:r>
            <a:r>
              <a:rPr sz="2100" spc="-10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и  </a:t>
            </a:r>
            <a:r>
              <a:rPr sz="2100" spc="-5" dirty="0">
                <a:latin typeface="Verdana"/>
                <a:cs typeface="Verdana"/>
              </a:rPr>
              <a:t>комерцијални објекти во сопственост </a:t>
            </a:r>
            <a:r>
              <a:rPr sz="2100" dirty="0">
                <a:latin typeface="Verdana"/>
                <a:cs typeface="Verdana"/>
              </a:rPr>
              <a:t>на</a:t>
            </a:r>
            <a:r>
              <a:rPr sz="2100" spc="2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општината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15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dirty="0">
                <a:latin typeface="Verdana"/>
                <a:cs typeface="Verdana"/>
              </a:rPr>
              <a:t>Национални </a:t>
            </a:r>
            <a:r>
              <a:rPr sz="2100" spc="-5" dirty="0">
                <a:latin typeface="Verdana"/>
                <a:cs typeface="Verdana"/>
              </a:rPr>
              <a:t>државни меѓувалдини</a:t>
            </a:r>
            <a:r>
              <a:rPr sz="2100" spc="-65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трансфери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5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Меѓународни гранотови </a:t>
            </a:r>
            <a:r>
              <a:rPr sz="2100" dirty="0">
                <a:latin typeface="Verdana"/>
                <a:cs typeface="Verdana"/>
              </a:rPr>
              <a:t>и</a:t>
            </a:r>
            <a:r>
              <a:rPr sz="2100" spc="-3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заеми</a:t>
            </a:r>
            <a:endParaRPr sz="2100">
              <a:latin typeface="Verdana"/>
              <a:cs typeface="Verdana"/>
            </a:endParaRPr>
          </a:p>
          <a:p>
            <a:pPr marL="481965" marR="645160" indent="-469900">
              <a:lnSpc>
                <a:spcPts val="2270"/>
              </a:lnSpc>
              <a:spcBef>
                <a:spcPts val="535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Приватни донации </a:t>
            </a:r>
            <a:r>
              <a:rPr sz="2100" dirty="0">
                <a:latin typeface="Verdana"/>
                <a:cs typeface="Verdana"/>
              </a:rPr>
              <a:t>како </a:t>
            </a:r>
            <a:r>
              <a:rPr sz="2100" spc="-5" dirty="0">
                <a:latin typeface="Verdana"/>
                <a:cs typeface="Verdana"/>
              </a:rPr>
              <a:t>што</a:t>
            </a:r>
            <a:r>
              <a:rPr sz="2100" spc="-25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се</a:t>
            </a:r>
            <a:r>
              <a:rPr sz="210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корпоративните </a:t>
            </a:r>
            <a:r>
              <a:rPr sz="210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донации</a:t>
            </a:r>
            <a:endParaRPr sz="2100">
              <a:latin typeface="Verdana"/>
              <a:cs typeface="Verdana"/>
            </a:endParaRPr>
          </a:p>
          <a:p>
            <a:pPr marL="481965" marR="5080" indent="-469900">
              <a:lnSpc>
                <a:spcPts val="2270"/>
              </a:lnSpc>
              <a:spcBef>
                <a:spcPts val="500"/>
              </a:spcBef>
              <a:tabLst>
                <a:tab pos="481965" algn="l"/>
              </a:tabLst>
            </a:pPr>
            <a:r>
              <a:rPr sz="2100" spc="35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100" spc="-5" dirty="0">
                <a:latin typeface="Verdana"/>
                <a:cs typeface="Verdana"/>
              </a:rPr>
              <a:t>Фондации, посебно </a:t>
            </a:r>
            <a:r>
              <a:rPr sz="2100" dirty="0">
                <a:latin typeface="Verdana"/>
                <a:cs typeface="Verdana"/>
              </a:rPr>
              <a:t>за </a:t>
            </a:r>
            <a:r>
              <a:rPr sz="2100" spc="-5" dirty="0">
                <a:latin typeface="Verdana"/>
                <a:cs typeface="Verdana"/>
              </a:rPr>
              <a:t>подобрувања</a:t>
            </a:r>
            <a:r>
              <a:rPr sz="2100" spc="-15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на</a:t>
            </a:r>
            <a:r>
              <a:rPr sz="2100" spc="5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животната </a:t>
            </a:r>
            <a:r>
              <a:rPr sz="210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средина, иницијативи </a:t>
            </a:r>
            <a:r>
              <a:rPr sz="2100" dirty="0">
                <a:latin typeface="Verdana"/>
                <a:cs typeface="Verdana"/>
              </a:rPr>
              <a:t>за </a:t>
            </a:r>
            <a:r>
              <a:rPr sz="2100" spc="-5" dirty="0">
                <a:latin typeface="Verdana"/>
                <a:cs typeface="Verdana"/>
              </a:rPr>
              <a:t>човечки ресурси </a:t>
            </a:r>
            <a:r>
              <a:rPr sz="2100" dirty="0">
                <a:latin typeface="Verdana"/>
                <a:cs typeface="Verdana"/>
              </a:rPr>
              <a:t>и</a:t>
            </a:r>
            <a:r>
              <a:rPr sz="2100" spc="40" dirty="0">
                <a:latin typeface="Verdana"/>
                <a:cs typeface="Verdana"/>
              </a:rPr>
              <a:t> </a:t>
            </a:r>
            <a:r>
              <a:rPr sz="2100" spc="-5" dirty="0">
                <a:latin typeface="Verdana"/>
                <a:cs typeface="Verdana"/>
              </a:rPr>
              <a:t>слично.</a:t>
            </a:r>
            <a:endParaRPr sz="21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DE9E05B-E244-4DFA-80A9-6EE1E78BA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4349E1-5515-4DBE-A638-7D418449D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2C80D3-069F-4A70-A927-B64A098303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5" dirty="0">
                <a:latin typeface="Verdana"/>
                <a:cs typeface="Verdana"/>
              </a:rPr>
              <a:t>Дефинирање на </a:t>
            </a:r>
            <a:r>
              <a:rPr b="1" spc="-10" dirty="0">
                <a:latin typeface="Verdana"/>
                <a:cs typeface="Verdana"/>
              </a:rPr>
              <a:t>Локалниот  </a:t>
            </a:r>
            <a:r>
              <a:rPr b="1" spc="-5" dirty="0">
                <a:latin typeface="Verdana"/>
                <a:cs typeface="Verdana"/>
              </a:rPr>
              <a:t>економски</a:t>
            </a:r>
            <a:r>
              <a:rPr b="1" spc="-45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55"/>
            <a:ext cx="7712709" cy="2759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  <a:tabLst>
                <a:tab pos="6477635" algn="l"/>
              </a:tabLst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Локалниот</a:t>
            </a:r>
            <a:r>
              <a:rPr sz="3000" spc="-29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економски</a:t>
            </a:r>
            <a:r>
              <a:rPr sz="300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развој	им  нуди на </a:t>
            </a:r>
            <a:r>
              <a:rPr sz="3000" spc="-5" dirty="0">
                <a:solidFill>
                  <a:srgbClr val="CC0000"/>
                </a:solidFill>
                <a:latin typeface="Verdana"/>
                <a:cs typeface="Verdana"/>
              </a:rPr>
              <a:t>локалните власти,  приватниот, непрофитниот </a:t>
            </a:r>
            <a:r>
              <a:rPr sz="3000" dirty="0">
                <a:solidFill>
                  <a:srgbClr val="CC0000"/>
                </a:solidFill>
                <a:latin typeface="Verdana"/>
                <a:cs typeface="Verdana"/>
              </a:rPr>
              <a:t>сектор и  </a:t>
            </a:r>
            <a:r>
              <a:rPr sz="3000" spc="-5" dirty="0">
                <a:solidFill>
                  <a:srgbClr val="CC0000"/>
                </a:solidFill>
                <a:latin typeface="Verdana"/>
                <a:cs typeface="Verdana"/>
              </a:rPr>
              <a:t>локалните заедници </a:t>
            </a:r>
            <a:r>
              <a:rPr sz="3000" spc="-5" dirty="0">
                <a:latin typeface="Verdana"/>
                <a:cs typeface="Verdana"/>
              </a:rPr>
              <a:t>можност да  работат заедно </a:t>
            </a:r>
            <a:r>
              <a:rPr sz="3000" dirty="0">
                <a:latin typeface="Verdana"/>
                <a:cs typeface="Verdana"/>
              </a:rPr>
              <a:t>со </a:t>
            </a:r>
            <a:r>
              <a:rPr sz="3000" spc="-5" dirty="0">
                <a:latin typeface="Verdana"/>
                <a:cs typeface="Verdana"/>
              </a:rPr>
              <a:t>цел да </a:t>
            </a:r>
            <a:r>
              <a:rPr sz="3000" dirty="0">
                <a:latin typeface="Verdana"/>
                <a:cs typeface="Verdana"/>
              </a:rPr>
              <a:t>ја  </a:t>
            </a:r>
            <a:r>
              <a:rPr sz="3000" spc="-5" dirty="0">
                <a:latin typeface="Verdana"/>
                <a:cs typeface="Verdana"/>
              </a:rPr>
              <a:t>подобрат локалната</a:t>
            </a:r>
            <a:r>
              <a:rPr sz="3000" spc="-35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економија.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5654B6-02C7-4388-A2CC-71A0C3D17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9772D4-37EB-4840-921B-15F4D09CD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A5C35D-9E73-4618-B050-7F43E82684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5965" marR="5080" indent="-723900">
              <a:lnSpc>
                <a:spcPct val="100000"/>
              </a:lnSpc>
            </a:pPr>
            <a:r>
              <a:rPr b="1" spc="-5" dirty="0">
                <a:latin typeface="Verdana"/>
                <a:cs typeface="Verdana"/>
              </a:rPr>
              <a:t>Дефинирање на </a:t>
            </a:r>
            <a:r>
              <a:rPr b="1" spc="-10" dirty="0">
                <a:latin typeface="Verdana"/>
                <a:cs typeface="Verdana"/>
              </a:rPr>
              <a:t>Локалниот  </a:t>
            </a:r>
            <a:r>
              <a:rPr b="1" spc="-5" dirty="0">
                <a:latin typeface="Verdana"/>
                <a:cs typeface="Verdana"/>
              </a:rPr>
              <a:t>економски</a:t>
            </a:r>
            <a:r>
              <a:rPr b="1" spc="-45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развој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09392" y="2258855"/>
            <a:ext cx="7285990" cy="1845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  <a:tabLst>
                <a:tab pos="3500754" algn="l"/>
              </a:tabLst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z="3000" spc="-5" dirty="0">
                <a:latin typeface="Verdana"/>
                <a:cs typeface="Verdana"/>
              </a:rPr>
              <a:t>Локалниот економски развој </a:t>
            </a:r>
            <a:r>
              <a:rPr sz="3000" dirty="0">
                <a:latin typeface="Verdana"/>
                <a:cs typeface="Verdana"/>
              </a:rPr>
              <a:t>се  </a:t>
            </a:r>
            <a:r>
              <a:rPr sz="3000" spc="-5" dirty="0">
                <a:latin typeface="Verdana"/>
                <a:cs typeface="Verdana"/>
              </a:rPr>
              <a:t>фокусира на зголемување на  конкурентноста, зголемување на  инклузивниот	одржливиот</a:t>
            </a:r>
            <a:r>
              <a:rPr sz="3000" spc="-50" dirty="0">
                <a:latin typeface="Verdana"/>
                <a:cs typeface="Verdana"/>
              </a:rPr>
              <a:t> </a:t>
            </a:r>
            <a:r>
              <a:rPr sz="3000" spc="-5" dirty="0">
                <a:latin typeface="Verdana"/>
                <a:cs typeface="Verdana"/>
              </a:rPr>
              <a:t>развој</a:t>
            </a:r>
            <a:endParaRPr sz="30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8BC2C0-2084-4CDA-83E8-D2AA17E2A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A43339-3B6B-461F-ACCD-F52DF8CC6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23B762-1272-470A-86B0-01274161EC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pc="-5" dirty="0"/>
              <a:t>Обем </a:t>
            </a:r>
            <a:r>
              <a:rPr spc="-10" dirty="0"/>
              <a:t>на </a:t>
            </a:r>
            <a:r>
              <a:rPr spc="-5" dirty="0"/>
              <a:t>Локалниот економски  </a:t>
            </a:r>
            <a:r>
              <a:rPr spc="-10" dirty="0"/>
              <a:t>развој</a:t>
            </a:r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8855"/>
            <a:ext cx="2908300" cy="21202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</a:t>
            </a:r>
            <a:r>
              <a:rPr sz="3000" spc="10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3000" spc="-5" dirty="0">
                <a:latin typeface="Verdana"/>
                <a:cs typeface="Verdana"/>
              </a:rPr>
              <a:t>Микро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</a:t>
            </a:r>
            <a:r>
              <a:rPr sz="3000" spc="11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3000" spc="-5" dirty="0">
                <a:latin typeface="Verdana"/>
                <a:cs typeface="Verdana"/>
              </a:rPr>
              <a:t>Локален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</a:t>
            </a:r>
            <a:r>
              <a:rPr sz="3000" spc="114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3000" spc="-5" dirty="0">
                <a:latin typeface="Verdana"/>
                <a:cs typeface="Verdana"/>
              </a:rPr>
              <a:t>Регионален</a:t>
            </a:r>
            <a:endParaRPr sz="3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3000" spc="505" dirty="0">
                <a:solidFill>
                  <a:srgbClr val="CC0000"/>
                </a:solidFill>
                <a:latin typeface="Arial"/>
                <a:cs typeface="Arial"/>
              </a:rPr>
              <a:t>D</a:t>
            </a:r>
            <a:r>
              <a:rPr sz="3000" spc="10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3000" spc="-5" dirty="0">
                <a:latin typeface="Verdana"/>
                <a:cs typeface="Verdana"/>
              </a:rPr>
              <a:t>Национален</a:t>
            </a:r>
            <a:endParaRPr sz="30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7ECA7C-09A4-4BB9-BFDA-8E1E46EB1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EA1F40-86A7-4CDF-8D02-C08B325AB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746C68-F286-4F9A-B7A6-ABFF380DD1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17012" y="1355707"/>
            <a:ext cx="4234815" cy="596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00" spc="-5" dirty="0"/>
              <a:t>Пристапи за</a:t>
            </a:r>
            <a:r>
              <a:rPr sz="3800" spc="-50" dirty="0"/>
              <a:t> </a:t>
            </a:r>
            <a:r>
              <a:rPr sz="3800" spc="-5" dirty="0"/>
              <a:t>ЛЕР</a:t>
            </a:r>
            <a:endParaRPr sz="3800"/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394970" indent="-469900">
              <a:lnSpc>
                <a:spcPct val="100000"/>
              </a:lnSpc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Обезбедување дека локалната  клима за инвестиции </a:t>
            </a:r>
            <a:r>
              <a:rPr dirty="0"/>
              <a:t>која би </a:t>
            </a:r>
            <a:r>
              <a:rPr spc="-5" dirty="0"/>
              <a:t>била  воедно </a:t>
            </a:r>
            <a:r>
              <a:rPr dirty="0"/>
              <a:t>и </a:t>
            </a:r>
            <a:r>
              <a:rPr spc="-5" dirty="0"/>
              <a:t>функционална за  локалните</a:t>
            </a:r>
            <a:r>
              <a:rPr spc="-65" dirty="0"/>
              <a:t> </a:t>
            </a:r>
            <a:r>
              <a:rPr spc="-5" dirty="0"/>
              <a:t>бизниси;</a:t>
            </a:r>
          </a:p>
          <a:p>
            <a:pPr marL="481965" marR="1194435" indent="-469900">
              <a:lnSpc>
                <a:spcPct val="100000"/>
              </a:lnSpc>
              <a:spcBef>
                <a:spcPts val="720"/>
              </a:spcBef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Поддршка на малите </a:t>
            </a:r>
            <a:r>
              <a:rPr dirty="0"/>
              <a:t>и</a:t>
            </a:r>
            <a:r>
              <a:rPr spc="-365" dirty="0"/>
              <a:t> </a:t>
            </a:r>
            <a:r>
              <a:rPr spc="-5" dirty="0"/>
              <a:t>средни  претпријатија;</a:t>
            </a:r>
          </a:p>
          <a:p>
            <a:pPr marL="481965" marR="5080" indent="-469900">
              <a:lnSpc>
                <a:spcPct val="100000"/>
              </a:lnSpc>
              <a:spcBef>
                <a:spcPts val="720"/>
              </a:spcBef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Поттикнување на оснивање на</a:t>
            </a:r>
            <a:r>
              <a:rPr spc="-345" dirty="0"/>
              <a:t> </a:t>
            </a:r>
            <a:r>
              <a:rPr spc="-5" dirty="0"/>
              <a:t>нови  претпријатија;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A037A1-F6BB-42F7-B85C-EBEE86177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9D9A92-DB9B-47E3-ABA5-A9B5345AD4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3786DA-3FAA-478E-8827-F8C76AE831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17012" y="1355707"/>
            <a:ext cx="4234815" cy="596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00" spc="-5" dirty="0"/>
              <a:t>Пристапи за</a:t>
            </a:r>
            <a:r>
              <a:rPr sz="3800" spc="-50" dirty="0"/>
              <a:t> </a:t>
            </a:r>
            <a:r>
              <a:rPr sz="3800" spc="-5" dirty="0"/>
              <a:t>ЛЕР</a:t>
            </a:r>
            <a:endParaRPr sz="3800"/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5080" indent="-469900">
              <a:lnSpc>
                <a:spcPts val="3240"/>
              </a:lnSpc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Привлекување на надворешни  инвестиции </a:t>
            </a:r>
            <a:r>
              <a:rPr dirty="0"/>
              <a:t>( </a:t>
            </a:r>
            <a:r>
              <a:rPr spc="-5" dirty="0"/>
              <a:t>домашни </a:t>
            </a:r>
            <a:r>
              <a:rPr dirty="0"/>
              <a:t>и</a:t>
            </a:r>
            <a:r>
              <a:rPr spc="-15" dirty="0"/>
              <a:t> </a:t>
            </a:r>
            <a:r>
              <a:rPr spc="-5" dirty="0"/>
              <a:t>странски);</a:t>
            </a:r>
          </a:p>
          <a:p>
            <a:pPr marL="481965" marR="2454275" indent="-469900">
              <a:lnSpc>
                <a:spcPts val="3240"/>
              </a:lnSpc>
              <a:spcBef>
                <a:spcPts val="720"/>
              </a:spcBef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Инвестирање </a:t>
            </a:r>
            <a:r>
              <a:rPr dirty="0"/>
              <a:t>во</a:t>
            </a:r>
            <a:r>
              <a:rPr spc="-375" dirty="0"/>
              <a:t> </a:t>
            </a:r>
            <a:r>
              <a:rPr spc="-5" dirty="0"/>
              <a:t>цврста  инфраструктура;</a:t>
            </a:r>
          </a:p>
          <a:p>
            <a:pPr marL="481965" marR="161925" indent="-469900">
              <a:lnSpc>
                <a:spcPts val="3240"/>
              </a:lnSpc>
              <a:spcBef>
                <a:spcPts val="720"/>
              </a:spcBef>
              <a:tabLst>
                <a:tab pos="3983990" algn="l"/>
              </a:tabLst>
            </a:pPr>
            <a:r>
              <a:rPr spc="505" dirty="0">
                <a:solidFill>
                  <a:srgbClr val="CC0000"/>
                </a:solidFill>
                <a:latin typeface="Arial"/>
                <a:cs typeface="Arial"/>
              </a:rPr>
              <a:t>D </a:t>
            </a:r>
            <a:r>
              <a:rPr spc="-5" dirty="0"/>
              <a:t>Инвестиции </a:t>
            </a:r>
            <a:r>
              <a:rPr dirty="0"/>
              <a:t>во </a:t>
            </a:r>
            <a:r>
              <a:rPr spc="-5" dirty="0"/>
              <a:t>мека  инфраструктура	(образование</a:t>
            </a:r>
            <a:r>
              <a:rPr spc="-60" dirty="0"/>
              <a:t> </a:t>
            </a:r>
            <a:r>
              <a:rPr dirty="0"/>
              <a:t>и  </a:t>
            </a:r>
            <a:r>
              <a:rPr spc="-5" dirty="0"/>
              <a:t>равој на работната сила,  подржувачки системи за поддршка  </a:t>
            </a:r>
            <a:r>
              <a:rPr dirty="0"/>
              <a:t>и</a:t>
            </a:r>
            <a:r>
              <a:rPr spc="-75" dirty="0"/>
              <a:t> </a:t>
            </a:r>
            <a:r>
              <a:rPr spc="-5" dirty="0"/>
              <a:t>регулативи);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4026DD-0B15-4F93-ADE9-90C6ECAB1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4B2414-8355-4770-A655-AF0618237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C351E8-416A-4416-BF74-1F0941F880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73325" y="2031839"/>
            <a:ext cx="4655820" cy="108585"/>
          </a:xfrm>
          <a:custGeom>
            <a:avLst/>
            <a:gdLst/>
            <a:ahLst/>
            <a:cxnLst/>
            <a:rect l="l" t="t" r="r" b="b"/>
            <a:pathLst>
              <a:path w="4655820" h="108585">
                <a:moveTo>
                  <a:pt x="0" y="108192"/>
                </a:moveTo>
                <a:lnTo>
                  <a:pt x="4655423" y="108192"/>
                </a:lnTo>
                <a:lnTo>
                  <a:pt x="4655423" y="0"/>
                </a:lnTo>
                <a:lnTo>
                  <a:pt x="0" y="0"/>
                </a:lnTo>
                <a:lnTo>
                  <a:pt x="0" y="108192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3325" y="2031065"/>
            <a:ext cx="7957820" cy="0"/>
          </a:xfrm>
          <a:custGeom>
            <a:avLst/>
            <a:gdLst/>
            <a:ahLst/>
            <a:cxnLst/>
            <a:rect l="l" t="t" r="r" b="b"/>
            <a:pathLst>
              <a:path w="7957820">
                <a:moveTo>
                  <a:pt x="0" y="0"/>
                </a:moveTo>
                <a:lnTo>
                  <a:pt x="7957657" y="0"/>
                </a:lnTo>
              </a:path>
            </a:pathLst>
          </a:custGeom>
          <a:ln w="10667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17012" y="1355707"/>
            <a:ext cx="4234815" cy="596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00" spc="-5" dirty="0"/>
              <a:t>Пристапи за</a:t>
            </a:r>
            <a:r>
              <a:rPr sz="3800" spc="-50" dirty="0"/>
              <a:t> </a:t>
            </a:r>
            <a:r>
              <a:rPr sz="3800" spc="-5" dirty="0"/>
              <a:t>ЛЕР</a:t>
            </a:r>
            <a:endParaRPr sz="3800"/>
          </a:p>
        </p:txBody>
      </p:sp>
      <p:sp>
        <p:nvSpPr>
          <p:cNvPr id="7" name="object 7"/>
          <p:cNvSpPr/>
          <p:nvPr/>
        </p:nvSpPr>
        <p:spPr>
          <a:xfrm>
            <a:off x="1073325" y="6636221"/>
            <a:ext cx="7924165" cy="0"/>
          </a:xfrm>
          <a:custGeom>
            <a:avLst/>
            <a:gdLst/>
            <a:ahLst/>
            <a:cxnLst/>
            <a:rect l="l" t="t" r="r" b="b"/>
            <a:pathLst>
              <a:path w="7924165">
                <a:moveTo>
                  <a:pt x="0" y="0"/>
                </a:moveTo>
                <a:lnTo>
                  <a:pt x="7924129" y="0"/>
                </a:lnTo>
              </a:path>
            </a:pathLst>
          </a:custGeom>
          <a:ln w="4571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2" y="2259364"/>
            <a:ext cx="7611109" cy="4137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dirty="0">
                <a:latin typeface="Verdana"/>
                <a:cs typeface="Verdana"/>
              </a:rPr>
              <a:t>Инвестиции во</a:t>
            </a:r>
            <a:r>
              <a:rPr sz="2600" spc="-6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мека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инфраструктура </a:t>
            </a:r>
            <a:r>
              <a:rPr sz="2600" dirty="0">
                <a:latin typeface="Verdana"/>
                <a:cs typeface="Verdana"/>
              </a:rPr>
              <a:t> (образование и равој </a:t>
            </a:r>
            <a:r>
              <a:rPr sz="2600" spc="-5" dirty="0">
                <a:latin typeface="Verdana"/>
                <a:cs typeface="Verdana"/>
              </a:rPr>
              <a:t>на работната</a:t>
            </a:r>
            <a:r>
              <a:rPr sz="2600" spc="-7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сила,  </a:t>
            </a:r>
            <a:r>
              <a:rPr sz="2600" spc="-5" dirty="0">
                <a:latin typeface="Verdana"/>
                <a:cs typeface="Verdana"/>
              </a:rPr>
              <a:t>подржувачки </a:t>
            </a:r>
            <a:r>
              <a:rPr sz="2600" dirty="0">
                <a:latin typeface="Verdana"/>
                <a:cs typeface="Verdana"/>
              </a:rPr>
              <a:t>системи за поддршка и  регулативи);</a:t>
            </a:r>
            <a:endParaRPr sz="2600">
              <a:latin typeface="Verdana"/>
              <a:cs typeface="Verdana"/>
            </a:endParaRPr>
          </a:p>
          <a:p>
            <a:pPr marL="481965" marR="1109980" indent="-469900">
              <a:lnSpc>
                <a:spcPct val="100000"/>
              </a:lnSpc>
              <a:spcBef>
                <a:spcPts val="620"/>
              </a:spcBef>
              <a:tabLst>
                <a:tab pos="4819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</a:t>
            </a:r>
            <a:r>
              <a:rPr sz="2600" spc="-5" dirty="0">
                <a:latin typeface="Verdana"/>
                <a:cs typeface="Verdana"/>
              </a:rPr>
              <a:t>Подржување на </a:t>
            </a:r>
            <a:r>
              <a:rPr sz="2600" dirty="0">
                <a:latin typeface="Verdana"/>
                <a:cs typeface="Verdana"/>
              </a:rPr>
              <a:t>растот</a:t>
            </a:r>
            <a:r>
              <a:rPr sz="2600" spc="-4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посебни </a:t>
            </a:r>
            <a:r>
              <a:rPr sz="2600" dirty="0">
                <a:latin typeface="Verdana"/>
                <a:cs typeface="Verdana"/>
              </a:rPr>
              <a:t> кластери </a:t>
            </a:r>
            <a:r>
              <a:rPr sz="2600" spc="-5" dirty="0">
                <a:latin typeface="Verdana"/>
                <a:cs typeface="Verdana"/>
              </a:rPr>
              <a:t>на</a:t>
            </a:r>
            <a:r>
              <a:rPr sz="2600" spc="-10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бизниси;</a:t>
            </a:r>
            <a:endParaRPr sz="2600">
              <a:latin typeface="Verdana"/>
              <a:cs typeface="Verdana"/>
            </a:endParaRPr>
          </a:p>
          <a:p>
            <a:pPr marL="481965" marR="139065" indent="-469900">
              <a:lnSpc>
                <a:spcPct val="100000"/>
              </a:lnSpc>
              <a:spcBef>
                <a:spcPts val="620"/>
              </a:spcBef>
              <a:tabLst>
                <a:tab pos="596265" algn="l"/>
              </a:tabLst>
            </a:pPr>
            <a:r>
              <a:rPr sz="2600" spc="440" dirty="0">
                <a:solidFill>
                  <a:srgbClr val="CC0000"/>
                </a:solidFill>
                <a:latin typeface="Arial"/>
                <a:cs typeface="Arial"/>
              </a:rPr>
              <a:t>D		</a:t>
            </a:r>
            <a:r>
              <a:rPr sz="2600" spc="-5" dirty="0">
                <a:latin typeface="Verdana"/>
                <a:cs typeface="Verdana"/>
              </a:rPr>
              <a:t>Насоченост </a:t>
            </a:r>
            <a:r>
              <a:rPr sz="2600" dirty="0">
                <a:latin typeface="Verdana"/>
                <a:cs typeface="Verdana"/>
              </a:rPr>
              <a:t>кон </a:t>
            </a:r>
            <a:r>
              <a:rPr sz="2600" spc="-5" dirty="0">
                <a:latin typeface="Verdana"/>
                <a:cs typeface="Verdana"/>
              </a:rPr>
              <a:t>посебни</a:t>
            </a:r>
            <a:r>
              <a:rPr sz="2600" spc="-3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делови</a:t>
            </a:r>
            <a:r>
              <a:rPr sz="2600" spc="-3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на </a:t>
            </a:r>
            <a:r>
              <a:rPr sz="2600" dirty="0">
                <a:latin typeface="Verdana"/>
                <a:cs typeface="Verdana"/>
              </a:rPr>
              <a:t> гардовите за </a:t>
            </a:r>
            <a:r>
              <a:rPr sz="2600" spc="-5" dirty="0">
                <a:latin typeface="Verdana"/>
                <a:cs typeface="Verdana"/>
              </a:rPr>
              <a:t>регенерација на </a:t>
            </a:r>
            <a:r>
              <a:rPr sz="2600" dirty="0">
                <a:latin typeface="Verdana"/>
                <a:cs typeface="Verdana"/>
              </a:rPr>
              <a:t>растот (  иницијативи </a:t>
            </a:r>
            <a:r>
              <a:rPr sz="2600" spc="-5" dirty="0">
                <a:latin typeface="Verdana"/>
                <a:cs typeface="Verdana"/>
              </a:rPr>
              <a:t>концентрирани на </a:t>
            </a:r>
            <a:r>
              <a:rPr sz="2600" dirty="0">
                <a:latin typeface="Verdana"/>
                <a:cs typeface="Verdana"/>
              </a:rPr>
              <a:t>одделни  области);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38E648-5585-4B49-80AD-054015C75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5" y="6990230"/>
            <a:ext cx="1619476" cy="571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46A955-8E04-47A8-B4C2-1F98089C4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640" y="6928124"/>
            <a:ext cx="1481138" cy="69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515ACF-B319-4F20-822F-0A0797228A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138" y="7031159"/>
            <a:ext cx="2305457" cy="48972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1336</Words>
  <Application>Microsoft Office PowerPoint</Application>
  <PresentationFormat>Custom</PresentationFormat>
  <Paragraphs>155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Verdana</vt:lpstr>
      <vt:lpstr>Office Theme</vt:lpstr>
      <vt:lpstr>Локален Економски Развој</vt:lpstr>
      <vt:lpstr>Што е локален економски  развој</vt:lpstr>
      <vt:lpstr>Што е локален економски  развој</vt:lpstr>
      <vt:lpstr>Дефинирање на Локалниот  економски развој</vt:lpstr>
      <vt:lpstr>Дефинирање на Локалниот  економски развој</vt:lpstr>
      <vt:lpstr>Обем на Локалниот економски  развој</vt:lpstr>
      <vt:lpstr>Пристапи за ЛЕР</vt:lpstr>
      <vt:lpstr>Пристапи за ЛЕР</vt:lpstr>
      <vt:lpstr>Пристапи за ЛЕР</vt:lpstr>
      <vt:lpstr>Пристапи за ЛЕР</vt:lpstr>
      <vt:lpstr>Кратка историја на Локалниот  економски развој</vt:lpstr>
      <vt:lpstr>Кратка историја на Локалниот  економски развој</vt:lpstr>
      <vt:lpstr>Кратка историја на Локалниот  економски развој</vt:lpstr>
      <vt:lpstr>Кратка историја на Локалниот  економски развој</vt:lpstr>
      <vt:lpstr>Кратка историја на Локалниот  економски развој</vt:lpstr>
      <vt:lpstr>Кратка историја на Локалниот  економски развој</vt:lpstr>
      <vt:lpstr>Кратка историја на Локалниот  економски развој</vt:lpstr>
      <vt:lpstr>Зошто Локален Економски  Развој</vt:lpstr>
      <vt:lpstr>Зошто Локален Економски  Развој</vt:lpstr>
      <vt:lpstr>Зошто Локален Економски  Развој</vt:lpstr>
      <vt:lpstr>Врски со други процеси на  планирање</vt:lpstr>
      <vt:lpstr>Врски со други процеси на  планирање</vt:lpstr>
      <vt:lpstr>Врски со други процеси на  планирање</vt:lpstr>
      <vt:lpstr>Националната власт и ЛЕР</vt:lpstr>
      <vt:lpstr>Националната власт и ЛЕР</vt:lpstr>
      <vt:lpstr>Контекст за Локален  Економски развој</vt:lpstr>
      <vt:lpstr>Контекст за Локален  Економски развој</vt:lpstr>
      <vt:lpstr>Контекст за Локален  Економски развој</vt:lpstr>
      <vt:lpstr>Контекст за Локален  Економски развој</vt:lpstr>
      <vt:lpstr>Контекст за Локален  Економски развој</vt:lpstr>
      <vt:lpstr>Контекст за Локален  Економски развој</vt:lpstr>
      <vt:lpstr>Локален економски развој –  стратешко планирање</vt:lpstr>
      <vt:lpstr>Локален економски развој –  стратешко планирање</vt:lpstr>
      <vt:lpstr>Извори за финансирање на ЛЕР  инцијативи се: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Локален Економски Развој</dc:title>
  <dc:creator>Customer</dc:creator>
  <cp:lastModifiedBy>ND</cp:lastModifiedBy>
  <cp:revision>1</cp:revision>
  <dcterms:created xsi:type="dcterms:W3CDTF">2020-07-10T11:31:12Z</dcterms:created>
  <dcterms:modified xsi:type="dcterms:W3CDTF">2020-07-10T09:39:41Z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2010-04-12T00:00:00Z</vt:filetime>
  </property>
  <property fmtid="{D5CDD505-2E9C-101B-9397-08002B2CF9AE}" pid="3" name="Creator">
    <vt:lpwstr>www.freepdfconvert.com         </vt:lpwstr>
  </property>
  <property fmtid="{D5CDD505-2E9C-101B-9397-08002B2CF9AE}" pid="4" name="LastSaved">
    <vt:filetime>2020-07-10T00:00:00Z</vt:filetime>
  </property>
</Properties>
</file>